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5" r:id="rId3"/>
    <p:sldId id="257" r:id="rId5"/>
    <p:sldId id="258" r:id="rId6"/>
    <p:sldId id="266" r:id="rId7"/>
    <p:sldId id="270" r:id="rId8"/>
    <p:sldId id="282" r:id="rId9"/>
    <p:sldId id="261" r:id="rId10"/>
    <p:sldId id="362" r:id="rId11"/>
    <p:sldId id="327" r:id="rId12"/>
    <p:sldId id="333" r:id="rId13"/>
    <p:sldId id="328" r:id="rId14"/>
    <p:sldId id="334" r:id="rId15"/>
    <p:sldId id="335" r:id="rId16"/>
    <p:sldId id="329" r:id="rId17"/>
    <p:sldId id="330" r:id="rId18"/>
    <p:sldId id="331" r:id="rId19"/>
    <p:sldId id="281" r:id="rId20"/>
    <p:sldId id="271" r:id="rId21"/>
    <p:sldId id="311" r:id="rId22"/>
    <p:sldId id="262" r:id="rId23"/>
    <p:sldId id="263" r:id="rId24"/>
    <p:sldId id="272" r:id="rId25"/>
    <p:sldId id="280" r:id="rId26"/>
    <p:sldId id="312" r:id="rId27"/>
    <p:sldId id="264" r:id="rId28"/>
    <p:sldId id="265" r:id="rId29"/>
    <p:sldId id="269" r:id="rId30"/>
    <p:sldId id="275" r:id="rId31"/>
    <p:sldId id="313" r:id="rId32"/>
    <p:sldId id="314" r:id="rId33"/>
    <p:sldId id="315" r:id="rId34"/>
    <p:sldId id="357" r:id="rId35"/>
    <p:sldId id="360" r:id="rId36"/>
    <p:sldId id="361" r:id="rId37"/>
    <p:sldId id="283" r:id="rId38"/>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378" y="8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11.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E33503-B4A9-4273-8D5C-F1CAFA6293E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563B10B-FAAD-449F-A02E-689967197FD6}" type="slidenum">
              <a:rPr lang="zh-CN" altLang="en-US" smtClean="0">
                <a:latin typeface="Calibri" panose="020F0502020204030204" pitchFamily="34" charset="0"/>
              </a:rPr>
            </a:fld>
            <a:endParaRPr lang="zh-CN" altLang="en-US" smtClean="0">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A742B8BD-2DF1-4114-9775-958CEF11CBEF}" type="slidenum">
              <a:rPr lang="zh-CN" altLang="en-US" smtClean="0">
                <a:latin typeface="Calibri" panose="020F0502020204030204" pitchFamily="34" charset="0"/>
              </a:rPr>
            </a:fld>
            <a:endParaRPr lang="zh-CN" altLang="en-US" smtClean="0">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E33503-B4A9-4273-8D5C-F1CAFA6293E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E33503-B4A9-4273-8D5C-F1CAFA6293E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E33503-B4A9-4273-8D5C-F1CAFA6293E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E33503-B4A9-4273-8D5C-F1CAFA6293E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E33503-B4A9-4273-8D5C-F1CAFA6293E2}"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E33503-B4A9-4273-8D5C-F1CAFA6293E2}"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D589DF-9858-42C5-8B2E-539A416D057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a:fillRect/>
          </a:stretch>
        </p:blipFill>
        <p:spPr>
          <a:xfrm>
            <a:off x="4419600" y="940460"/>
            <a:ext cx="7772400" cy="591754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600201" y="2085976"/>
            <a:ext cx="3971925" cy="2162175"/>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F57BEC6-7C2B-4B03-B4DD-37A8D3CA46A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6305550" y="1936268"/>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802126" y="1936268"/>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8802126" y="3797182"/>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6305550" y="3797182"/>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F57BEC6-7C2B-4B03-B4DD-37A8D3CA46A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862286" y="2555649"/>
            <a:ext cx="2467428" cy="2467428"/>
          </a:xfrm>
          <a:custGeom>
            <a:avLst/>
            <a:gdLst>
              <a:gd name="connsiteX0" fmla="*/ 1233714 w 2467428"/>
              <a:gd name="connsiteY0" fmla="*/ 0 h 2467428"/>
              <a:gd name="connsiteX1" fmla="*/ 2467428 w 2467428"/>
              <a:gd name="connsiteY1" fmla="*/ 1233714 h 2467428"/>
              <a:gd name="connsiteX2" fmla="*/ 1233714 w 2467428"/>
              <a:gd name="connsiteY2" fmla="*/ 2467428 h 2467428"/>
              <a:gd name="connsiteX3" fmla="*/ 0 w 2467428"/>
              <a:gd name="connsiteY3" fmla="*/ 1233714 h 2467428"/>
              <a:gd name="connsiteX4" fmla="*/ 1233714 w 2467428"/>
              <a:gd name="connsiteY4" fmla="*/ 0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8" h="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352675" y="1908631"/>
            <a:ext cx="3448050" cy="2162175"/>
          </a:xfrm>
          <a:custGeom>
            <a:avLst/>
            <a:gdLst>
              <a:gd name="connsiteX0" fmla="*/ 0 w 3448050"/>
              <a:gd name="connsiteY0" fmla="*/ 0 h 2162175"/>
              <a:gd name="connsiteX1" fmla="*/ 3448050 w 3448050"/>
              <a:gd name="connsiteY1" fmla="*/ 0 h 2162175"/>
              <a:gd name="connsiteX2" fmla="*/ 3448050 w 3448050"/>
              <a:gd name="connsiteY2" fmla="*/ 2162175 h 2162175"/>
              <a:gd name="connsiteX3" fmla="*/ 0 w 3448050"/>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448050" h="2162175">
                <a:moveTo>
                  <a:pt x="0" y="0"/>
                </a:moveTo>
                <a:lnTo>
                  <a:pt x="3448050" y="0"/>
                </a:lnTo>
                <a:lnTo>
                  <a:pt x="3448050" y="2162175"/>
                </a:lnTo>
                <a:lnTo>
                  <a:pt x="0" y="2162175"/>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629400" y="3727906"/>
            <a:ext cx="3448050" cy="2162175"/>
          </a:xfrm>
          <a:custGeom>
            <a:avLst/>
            <a:gdLst>
              <a:gd name="connsiteX0" fmla="*/ 0 w 3448050"/>
              <a:gd name="connsiteY0" fmla="*/ 0 h 2162175"/>
              <a:gd name="connsiteX1" fmla="*/ 3448050 w 3448050"/>
              <a:gd name="connsiteY1" fmla="*/ 0 h 2162175"/>
              <a:gd name="connsiteX2" fmla="*/ 3448050 w 3448050"/>
              <a:gd name="connsiteY2" fmla="*/ 2162175 h 2162175"/>
              <a:gd name="connsiteX3" fmla="*/ 0 w 3448050"/>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448050" h="2162175">
                <a:moveTo>
                  <a:pt x="0" y="0"/>
                </a:moveTo>
                <a:lnTo>
                  <a:pt x="3448050" y="0"/>
                </a:lnTo>
                <a:lnTo>
                  <a:pt x="3448050" y="2162175"/>
                </a:lnTo>
                <a:lnTo>
                  <a:pt x="0" y="2162175"/>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985519" y="1518470"/>
            <a:ext cx="3461834" cy="2221681"/>
          </a:xfrm>
          <a:custGeom>
            <a:avLst/>
            <a:gdLst>
              <a:gd name="connsiteX0" fmla="*/ 0 w 3461834"/>
              <a:gd name="connsiteY0" fmla="*/ 0 h 2221681"/>
              <a:gd name="connsiteX1" fmla="*/ 3461834 w 3461834"/>
              <a:gd name="connsiteY1" fmla="*/ 0 h 2221681"/>
              <a:gd name="connsiteX2" fmla="*/ 3461834 w 3461834"/>
              <a:gd name="connsiteY2" fmla="*/ 2221681 h 2221681"/>
              <a:gd name="connsiteX3" fmla="*/ 0 w 3461834"/>
              <a:gd name="connsiteY3" fmla="*/ 2221681 h 2221681"/>
            </a:gdLst>
            <a:ahLst/>
            <a:cxnLst>
              <a:cxn ang="0">
                <a:pos x="connsiteX0" y="connsiteY0"/>
              </a:cxn>
              <a:cxn ang="0">
                <a:pos x="connsiteX1" y="connsiteY1"/>
              </a:cxn>
              <a:cxn ang="0">
                <a:pos x="connsiteX2" y="connsiteY2"/>
              </a:cxn>
              <a:cxn ang="0">
                <a:pos x="connsiteX3" y="connsiteY3"/>
              </a:cxn>
            </a:cxnLst>
            <a:rect l="l" t="t" r="r" b="b"/>
            <a:pathLst>
              <a:path w="3461834" h="2221681">
                <a:moveTo>
                  <a:pt x="0" y="0"/>
                </a:moveTo>
                <a:lnTo>
                  <a:pt x="3461834" y="0"/>
                </a:lnTo>
                <a:lnTo>
                  <a:pt x="3461834" y="2221681"/>
                </a:lnTo>
                <a:lnTo>
                  <a:pt x="0" y="2221681"/>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985519" y="3822700"/>
            <a:ext cx="3461832" cy="2211614"/>
          </a:xfrm>
          <a:custGeom>
            <a:avLst/>
            <a:gdLst>
              <a:gd name="connsiteX0" fmla="*/ 0 w 3461832"/>
              <a:gd name="connsiteY0" fmla="*/ 0 h 2211614"/>
              <a:gd name="connsiteX1" fmla="*/ 3461832 w 3461832"/>
              <a:gd name="connsiteY1" fmla="*/ 0 h 2211614"/>
              <a:gd name="connsiteX2" fmla="*/ 3461832 w 3461832"/>
              <a:gd name="connsiteY2" fmla="*/ 2211614 h 2211614"/>
              <a:gd name="connsiteX3" fmla="*/ 0 w 3461832"/>
              <a:gd name="connsiteY3" fmla="*/ 2211614 h 2211614"/>
            </a:gdLst>
            <a:ahLst/>
            <a:cxnLst>
              <a:cxn ang="0">
                <a:pos x="connsiteX0" y="connsiteY0"/>
              </a:cxn>
              <a:cxn ang="0">
                <a:pos x="connsiteX1" y="connsiteY1"/>
              </a:cxn>
              <a:cxn ang="0">
                <a:pos x="connsiteX2" y="connsiteY2"/>
              </a:cxn>
              <a:cxn ang="0">
                <a:pos x="connsiteX3" y="connsiteY3"/>
              </a:cxn>
            </a:cxnLst>
            <a:rect l="l" t="t" r="r" b="b"/>
            <a:pathLst>
              <a:path w="3461832" h="2211614">
                <a:moveTo>
                  <a:pt x="0" y="0"/>
                </a:moveTo>
                <a:lnTo>
                  <a:pt x="3461832" y="0"/>
                </a:lnTo>
                <a:lnTo>
                  <a:pt x="3461832" y="2211614"/>
                </a:lnTo>
                <a:lnTo>
                  <a:pt x="0" y="221161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4.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flipH="1">
            <a:off x="0" y="13413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alpha val="0"/>
                </a:schemeClr>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4.xml"/><Relationship Id="rId3" Type="http://schemas.openxmlformats.org/officeDocument/2006/relationships/tags" Target="../tags/tag7.xml"/><Relationship Id="rId2" Type="http://schemas.openxmlformats.org/officeDocument/2006/relationships/image" Target="../media/image26.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4.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4.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tags" Target="../tags/tag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8.xml"/><Relationship Id="rId5" Type="http://schemas.openxmlformats.org/officeDocument/2006/relationships/tags" Target="../tags/tag5.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4.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9.jpe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4713" y="2337878"/>
            <a:ext cx="4102100" cy="829945"/>
          </a:xfrm>
          <a:prstGeom prst="rect">
            <a:avLst/>
          </a:prstGeom>
          <a:noFill/>
        </p:spPr>
        <p:txBody>
          <a:bodyPr wrap="none" rtlCol="0">
            <a:spAutoFit/>
            <a:scene3d>
              <a:camera prst="orthographicFront"/>
              <a:lightRig rig="threePt" dir="t"/>
            </a:scene3d>
            <a:sp3d contourW="12700"/>
          </a:bodyPr>
          <a:lstStyle/>
          <a:p>
            <a:r>
              <a:rPr lang="en-US" altLang="zh-CN" sz="4800" b="1" dirty="0" smtClean="0">
                <a:solidFill>
                  <a:schemeClr val="tx1">
                    <a:lumMod val="75000"/>
                    <a:lumOff val="25000"/>
                  </a:schemeClr>
                </a:solidFill>
                <a:latin typeface="+mj-ea"/>
                <a:ea typeface="+mj-ea"/>
              </a:rPr>
              <a:t>OOD</a:t>
            </a:r>
            <a:r>
              <a:rPr lang="zh-CN" altLang="en-US" sz="4800" b="1" dirty="0" smtClean="0">
                <a:solidFill>
                  <a:schemeClr val="tx1">
                    <a:lumMod val="75000"/>
                    <a:lumOff val="25000"/>
                  </a:schemeClr>
                </a:solidFill>
                <a:latin typeface="+mj-ea"/>
                <a:ea typeface="+mj-ea"/>
              </a:rPr>
              <a:t>总结汇报</a:t>
            </a:r>
            <a:endParaRPr lang="zh-CN" altLang="en-US" sz="4800" b="1" dirty="0">
              <a:solidFill>
                <a:schemeClr val="tx1">
                  <a:lumMod val="75000"/>
                  <a:lumOff val="25000"/>
                </a:schemeClr>
              </a:solidFill>
              <a:latin typeface="+mj-ea"/>
              <a:ea typeface="+mj-ea"/>
            </a:endParaRPr>
          </a:p>
        </p:txBody>
      </p:sp>
      <p:sp>
        <p:nvSpPr>
          <p:cNvPr id="8" name="文本框 7"/>
          <p:cNvSpPr txBox="1"/>
          <p:nvPr/>
        </p:nvSpPr>
        <p:spPr>
          <a:xfrm>
            <a:off x="586105" y="3295650"/>
            <a:ext cx="6551295" cy="1489710"/>
          </a:xfrm>
          <a:prstGeom prst="rect">
            <a:avLst/>
          </a:prstGeom>
          <a:noFill/>
        </p:spPr>
        <p:txBody>
          <a:bodyPr wrap="square" rtlCol="0">
            <a:noAutofit/>
            <a:scene3d>
              <a:camera prst="orthographicFront"/>
              <a:lightRig rig="threePt" dir="t"/>
            </a:scene3d>
            <a:sp3d contourW="12700"/>
          </a:bodyPr>
          <a:lstStyle/>
          <a:p>
            <a:r>
              <a:rPr lang="zh-CN" altLang="en-US" sz="2000" dirty="0">
                <a:solidFill>
                  <a:schemeClr val="bg1">
                    <a:lumMod val="65000"/>
                  </a:schemeClr>
                </a:solidFill>
                <a:ea typeface="时尚中黑简体" panose="01010104010101010101" pitchFamily="2" charset="-122"/>
              </a:rPr>
              <a:t>小组成员：蒋小龙，曹尚睿，拜卜丹，何欢欢，郝奕辰</a:t>
            </a:r>
            <a:endParaRPr lang="zh-CN" altLang="en-US" sz="2000" dirty="0">
              <a:solidFill>
                <a:schemeClr val="bg1">
                  <a:lumMod val="65000"/>
                </a:schemeClr>
              </a:solidFill>
              <a:ea typeface="时尚中黑简体" panose="01010104010101010101" pitchFamily="2" charset="-122"/>
            </a:endParaRPr>
          </a:p>
          <a:p>
            <a:r>
              <a:rPr lang="zh-CN" altLang="en-US" sz="2000" dirty="0">
                <a:solidFill>
                  <a:schemeClr val="bg1">
                    <a:lumMod val="65000"/>
                  </a:schemeClr>
                </a:solidFill>
                <a:ea typeface="时尚中黑简体" panose="01010104010101010101" pitchFamily="2" charset="-122"/>
              </a:rPr>
              <a:t>成员贡献按排名</a:t>
            </a:r>
            <a:r>
              <a:rPr lang="zh-CN" altLang="en-US" sz="2000" dirty="0">
                <a:solidFill>
                  <a:schemeClr val="bg1">
                    <a:lumMod val="65000"/>
                  </a:schemeClr>
                </a:solidFill>
                <a:ea typeface="时尚中黑简体" panose="01010104010101010101" pitchFamily="2" charset="-122"/>
              </a:rPr>
              <a:t>次序由高</a:t>
            </a:r>
            <a:r>
              <a:rPr lang="zh-CN" altLang="en-US" sz="2000" dirty="0">
                <a:solidFill>
                  <a:schemeClr val="bg1">
                    <a:lumMod val="65000"/>
                  </a:schemeClr>
                </a:solidFill>
                <a:ea typeface="时尚中黑简体" panose="01010104010101010101" pitchFamily="2" charset="-122"/>
              </a:rPr>
              <a:t>到低</a:t>
            </a:r>
            <a:endParaRPr lang="zh-CN" altLang="en-US" sz="2000" dirty="0">
              <a:solidFill>
                <a:schemeClr val="bg1">
                  <a:lumMod val="65000"/>
                </a:schemeClr>
              </a:solidFill>
              <a:ea typeface="时尚中黑简体" panose="01010104010101010101" pitchFamily="2" charset="-122"/>
            </a:endParaRPr>
          </a:p>
        </p:txBody>
      </p:sp>
      <p:grpSp>
        <p:nvGrpSpPr>
          <p:cNvPr id="9" name="组合 8"/>
          <p:cNvGrpSpPr/>
          <p:nvPr/>
        </p:nvGrpSpPr>
        <p:grpSpPr>
          <a:xfrm>
            <a:off x="908297" y="5463694"/>
            <a:ext cx="416937" cy="416934"/>
            <a:chOff x="891974" y="4415843"/>
            <a:chExt cx="450443" cy="450443"/>
          </a:xfrm>
        </p:grpSpPr>
        <p:sp>
          <p:nvSpPr>
            <p:cNvPr id="10" name="椭圆 9"/>
            <p:cNvSpPr/>
            <p:nvPr/>
          </p:nvSpPr>
          <p:spPr>
            <a:xfrm>
              <a:off x="891974" y="4415843"/>
              <a:ext cx="450443" cy="4504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39"/>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2" name="文本框 11"/>
          <p:cNvSpPr txBox="1"/>
          <p:nvPr/>
        </p:nvSpPr>
        <p:spPr>
          <a:xfrm>
            <a:off x="1379104" y="5530973"/>
            <a:ext cx="1427480" cy="306705"/>
          </a:xfrm>
          <a:prstGeom prst="rect">
            <a:avLst/>
          </a:prstGeom>
          <a:noFill/>
        </p:spPr>
        <p:txBody>
          <a:bodyPr wrap="none" rtlCol="0">
            <a:spAutoFit/>
            <a:scene3d>
              <a:camera prst="orthographicFront"/>
              <a:lightRig rig="threePt" dir="t"/>
            </a:scene3d>
            <a:sp3d contourW="12700"/>
          </a:bodyPr>
          <a:lstStyle/>
          <a:p>
            <a:r>
              <a:rPr lang="zh-CN" altLang="en-US" sz="1400" dirty="0">
                <a:solidFill>
                  <a:schemeClr val="tx1">
                    <a:lumMod val="50000"/>
                    <a:lumOff val="50000"/>
                  </a:schemeClr>
                </a:solidFill>
                <a:latin typeface="+mj-lt"/>
                <a:ea typeface="+mj-ea"/>
              </a:rPr>
              <a:t>汇报人</a:t>
            </a:r>
            <a:r>
              <a:rPr lang="zh-CN" altLang="en-US" sz="1400" dirty="0" smtClean="0">
                <a:solidFill>
                  <a:schemeClr val="tx1">
                    <a:lumMod val="50000"/>
                    <a:lumOff val="50000"/>
                  </a:schemeClr>
                </a:solidFill>
                <a:latin typeface="+mj-lt"/>
                <a:ea typeface="+mj-ea"/>
              </a:rPr>
              <a:t>：</a:t>
            </a:r>
            <a:r>
              <a:rPr lang="zh-CN" altLang="en-US" sz="1400" dirty="0" smtClean="0">
                <a:solidFill>
                  <a:schemeClr val="tx1">
                    <a:lumMod val="50000"/>
                    <a:lumOff val="50000"/>
                  </a:schemeClr>
                </a:solidFill>
                <a:latin typeface="+mj-lt"/>
                <a:ea typeface="+mj-ea"/>
              </a:rPr>
              <a:t>蒋小龙</a:t>
            </a:r>
            <a:endParaRPr lang="zh-CN" altLang="en-US" sz="1400" dirty="0" smtClean="0">
              <a:solidFill>
                <a:schemeClr val="tx1">
                  <a:lumMod val="50000"/>
                  <a:lumOff val="50000"/>
                </a:schemeClr>
              </a:solidFill>
              <a:latin typeface="+mj-lt"/>
              <a:ea typeface="+mj-ea"/>
            </a:endParaRPr>
          </a:p>
        </p:txBody>
      </p:sp>
      <p:grpSp>
        <p:nvGrpSpPr>
          <p:cNvPr id="13" name="组合 12"/>
          <p:cNvGrpSpPr/>
          <p:nvPr/>
        </p:nvGrpSpPr>
        <p:grpSpPr>
          <a:xfrm>
            <a:off x="3273062" y="5463694"/>
            <a:ext cx="416937" cy="416934"/>
            <a:chOff x="891974" y="4415843"/>
            <a:chExt cx="450443" cy="450443"/>
          </a:xfrm>
        </p:grpSpPr>
        <p:sp>
          <p:nvSpPr>
            <p:cNvPr id="14" name="椭圆 13"/>
            <p:cNvSpPr/>
            <p:nvPr/>
          </p:nvSpPr>
          <p:spPr>
            <a:xfrm>
              <a:off x="891974" y="4415843"/>
              <a:ext cx="450443" cy="4504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44"/>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6" name="文本框 15"/>
          <p:cNvSpPr txBox="1"/>
          <p:nvPr/>
        </p:nvSpPr>
        <p:spPr>
          <a:xfrm>
            <a:off x="3743869" y="5530973"/>
            <a:ext cx="1508760" cy="306705"/>
          </a:xfrm>
          <a:prstGeom prst="rect">
            <a:avLst/>
          </a:prstGeom>
          <a:noFill/>
        </p:spPr>
        <p:txBody>
          <a:bodyPr wrap="none" rtlCol="0">
            <a:spAutoFit/>
            <a:scene3d>
              <a:camera prst="orthographicFront"/>
              <a:lightRig rig="threePt" dir="t"/>
            </a:scene3d>
            <a:sp3d contourW="12700"/>
          </a:bodyPr>
          <a:lstStyle/>
          <a:p>
            <a:r>
              <a:rPr lang="zh-CN" altLang="en-US" sz="1400" dirty="0">
                <a:solidFill>
                  <a:schemeClr val="tx1">
                    <a:lumMod val="50000"/>
                    <a:lumOff val="50000"/>
                  </a:schemeClr>
                </a:solidFill>
                <a:latin typeface="+mj-lt"/>
                <a:ea typeface="+mj-ea"/>
              </a:rPr>
              <a:t>时间：</a:t>
            </a:r>
            <a:r>
              <a:rPr lang="en-US" altLang="zh-CN" sz="1400" dirty="0">
                <a:solidFill>
                  <a:schemeClr val="tx1">
                    <a:lumMod val="50000"/>
                    <a:lumOff val="50000"/>
                  </a:schemeClr>
                </a:solidFill>
                <a:latin typeface="+mj-lt"/>
                <a:ea typeface="+mj-ea"/>
              </a:rPr>
              <a:t>2023.6.27</a:t>
            </a:r>
            <a:endParaRPr lang="zh-CN" altLang="en-US" sz="1400" dirty="0">
              <a:solidFill>
                <a:schemeClr val="tx1">
                  <a:lumMod val="50000"/>
                  <a:lumOff val="50000"/>
                </a:schemeClr>
              </a:solidFill>
              <a:latin typeface="+mj-lt"/>
              <a:ea typeface="+mj-ea"/>
            </a:endParaRPr>
          </a:p>
        </p:txBody>
      </p:sp>
      <p:sp>
        <p:nvSpPr>
          <p:cNvPr id="17" name="文本框 16"/>
          <p:cNvSpPr txBox="1"/>
          <p:nvPr/>
        </p:nvSpPr>
        <p:spPr>
          <a:xfrm>
            <a:off x="874713" y="1852613"/>
            <a:ext cx="3230880" cy="460375"/>
          </a:xfrm>
          <a:prstGeom prst="rect">
            <a:avLst/>
          </a:prstGeom>
          <a:noFill/>
        </p:spPr>
        <p:txBody>
          <a:bodyPr wrap="none" rtlCol="0">
            <a:spAutoFit/>
            <a:scene3d>
              <a:camera prst="orthographicFront"/>
              <a:lightRig rig="threePt" dir="t"/>
            </a:scene3d>
            <a:sp3d contourW="12700"/>
          </a:bodyPr>
          <a:lstStyle/>
          <a:p>
            <a:r>
              <a:rPr lang="zh-CN" altLang="en-US" sz="2400" dirty="0">
                <a:solidFill>
                  <a:schemeClr val="accent1"/>
                </a:solidFill>
                <a:latin typeface="+mj-ea"/>
                <a:ea typeface="+mj-ea"/>
              </a:rPr>
              <a:t>实验室使用与管理</a:t>
            </a:r>
            <a:r>
              <a:rPr lang="zh-CN" altLang="en-US" sz="2400" dirty="0">
                <a:solidFill>
                  <a:schemeClr val="accent1"/>
                </a:solidFill>
                <a:latin typeface="+mj-ea"/>
                <a:ea typeface="+mj-ea"/>
              </a:rPr>
              <a:t>系统</a:t>
            </a:r>
            <a:endParaRPr lang="zh-CN" altLang="en-US" sz="2400" dirty="0">
              <a:solidFill>
                <a:schemeClr val="accent1"/>
              </a:solidFill>
              <a:latin typeface="+mj-ea"/>
              <a:ea typeface="+mj-ea"/>
            </a:endParaRPr>
          </a:p>
        </p:txBody>
      </p:sp>
      <p:grpSp>
        <p:nvGrpSpPr>
          <p:cNvPr id="23" name="组合 22"/>
          <p:cNvGrpSpPr/>
          <p:nvPr/>
        </p:nvGrpSpPr>
        <p:grpSpPr>
          <a:xfrm>
            <a:off x="11161377" y="545121"/>
            <a:ext cx="295275" cy="152400"/>
            <a:chOff x="3867150" y="1504950"/>
            <a:chExt cx="295275" cy="152400"/>
          </a:xfrm>
        </p:grpSpPr>
        <p:cxnSp>
          <p:nvCxnSpPr>
            <p:cNvPr id="24" name="直接连接符 23"/>
            <p:cNvCxnSpPr/>
            <p:nvPr/>
          </p:nvCxnSpPr>
          <p:spPr>
            <a:xfrm>
              <a:off x="3867150" y="1504950"/>
              <a:ext cx="295275" cy="0"/>
            </a:xfrm>
            <a:prstGeom prst="line">
              <a:avLst/>
            </a:prstGeom>
            <a:ln w="28575" cap="rnd">
              <a:solidFill>
                <a:schemeClr val="bg2">
                  <a:lumMod val="9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867150" y="1581150"/>
              <a:ext cx="295275" cy="0"/>
            </a:xfrm>
            <a:prstGeom prst="line">
              <a:avLst/>
            </a:prstGeom>
            <a:ln w="28575" cap="rnd">
              <a:solidFill>
                <a:schemeClr val="bg2">
                  <a:lumMod val="90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867150" y="1657350"/>
              <a:ext cx="295275" cy="0"/>
            </a:xfrm>
            <a:prstGeom prst="line">
              <a:avLst/>
            </a:prstGeom>
            <a:ln w="28575" cap="rnd">
              <a:solidFill>
                <a:schemeClr val="bg2">
                  <a:lumMod val="90000"/>
                </a:schemeClr>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ppt_x</p:attrName>
                                        </p:attrNameLst>
                                      </p:cBhvr>
                                      <p:tavLst>
                                        <p:tav tm="0">
                                          <p:val>
                                            <p:strVal val="#ppt_x-#ppt_w*1.125000"/>
                                          </p:val>
                                        </p:tav>
                                        <p:tav tm="100000">
                                          <p:val>
                                            <p:strVal val="#ppt_x"/>
                                          </p:val>
                                        </p:tav>
                                      </p:tavLst>
                                    </p:anim>
                                    <p:animEffect transition="in" filter="wipe(right)">
                                      <p:cBhvr>
                                        <p:cTn id="19" dur="500"/>
                                        <p:tgtEl>
                                          <p:spTgt spid="8"/>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3500"/>
                            </p:stCondLst>
                            <p:childTnLst>
                              <p:par>
                                <p:cTn id="41" presetID="1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p:tgtEl>
                                          <p:spTgt spid="17"/>
                                        </p:tgtEl>
                                        <p:attrNameLst>
                                          <p:attrName>ppt_x</p:attrName>
                                        </p:attrNameLst>
                                      </p:cBhvr>
                                      <p:tavLst>
                                        <p:tav tm="0">
                                          <p:val>
                                            <p:strVal val="#ppt_x-#ppt_w*1.125000"/>
                                          </p:val>
                                        </p:tav>
                                        <p:tav tm="100000">
                                          <p:val>
                                            <p:strVal val="#ppt_x"/>
                                          </p:val>
                                        </p:tav>
                                      </p:tavLst>
                                    </p:anim>
                                    <p:animEffect transition="in" filter="wipe(right)">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1740503" y="450599"/>
            <a:ext cx="5061857" cy="953135"/>
            <a:chOff x="6096000" y="2061026"/>
            <a:chExt cx="5061857" cy="953135"/>
          </a:xfrm>
        </p:grpSpPr>
        <p:sp>
          <p:nvSpPr>
            <p:cNvPr id="55" name="文本框 54"/>
            <p:cNvSpPr txBox="1"/>
            <p:nvPr/>
          </p:nvSpPr>
          <p:spPr>
            <a:xfrm>
              <a:off x="6096000" y="2061026"/>
              <a:ext cx="267208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问题域部分设计</a:t>
              </a:r>
              <a:endParaRPr lang="zh-CN" altLang="en-US" sz="2800" dirty="0">
                <a:solidFill>
                  <a:schemeClr val="accent2"/>
                </a:solidFill>
              </a:endParaRPr>
            </a:p>
            <a:p>
              <a:endParaRPr lang="zh-CN" altLang="en-US" sz="2800" b="1" dirty="0">
                <a:solidFill>
                  <a:schemeClr val="accent2"/>
                </a:solidFill>
              </a:endParaRPr>
            </a:p>
          </p:txBody>
        </p:sp>
        <p:sp>
          <p:nvSpPr>
            <p:cNvPr id="56" name="文本框 55"/>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2" name="图片 1" descr="屏幕截图(761)"/>
          <p:cNvPicPr>
            <a:picLocks noChangeAspect="1"/>
          </p:cNvPicPr>
          <p:nvPr/>
        </p:nvPicPr>
        <p:blipFill>
          <a:blip r:embed="rId1"/>
          <a:srcRect l="6151" t="12722" r="12234" b="22056"/>
          <a:stretch>
            <a:fillRect/>
          </a:stretch>
        </p:blipFill>
        <p:spPr>
          <a:xfrm>
            <a:off x="0" y="71755"/>
            <a:ext cx="12183745" cy="5476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33490" y="1672121"/>
            <a:ext cx="6123723" cy="1100087"/>
            <a:chOff x="1367579" y="2122141"/>
            <a:chExt cx="4498276" cy="808086"/>
          </a:xfrm>
        </p:grpSpPr>
        <p:grpSp>
          <p:nvGrpSpPr>
            <p:cNvPr id="32" name="组合 31"/>
            <p:cNvGrpSpPr/>
            <p:nvPr/>
          </p:nvGrpSpPr>
          <p:grpSpPr>
            <a:xfrm>
              <a:off x="2123229" y="2239854"/>
              <a:ext cx="3742626" cy="690373"/>
              <a:chOff x="7483989" y="3676255"/>
              <a:chExt cx="3742626" cy="690373"/>
            </a:xfrm>
          </p:grpSpPr>
          <p:sp>
            <p:nvSpPr>
              <p:cNvPr id="36" name="矩形 35"/>
              <p:cNvSpPr/>
              <p:nvPr/>
            </p:nvSpPr>
            <p:spPr>
              <a:xfrm>
                <a:off x="7483989" y="3732668"/>
                <a:ext cx="3742626" cy="633960"/>
              </a:xfrm>
              <a:prstGeom prst="rect">
                <a:avLst/>
              </a:prstGeom>
              <a:ln>
                <a:noFill/>
              </a:ln>
            </p:spPr>
            <p:txBody>
              <a:bodyPr wrap="squar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1400" dirty="0">
                  <a:solidFill>
                    <a:schemeClr val="tx1">
                      <a:lumMod val="65000"/>
                      <a:lumOff val="35000"/>
                    </a:schemeClr>
                  </a:solidFill>
                  <a:latin typeface="+mn-ea"/>
                </a:endParaRPr>
              </a:p>
            </p:txBody>
          </p:sp>
          <p:sp>
            <p:nvSpPr>
              <p:cNvPr id="37" name="矩形 36"/>
              <p:cNvSpPr/>
              <p:nvPr/>
            </p:nvSpPr>
            <p:spPr>
              <a:xfrm>
                <a:off x="7483989" y="3676255"/>
                <a:ext cx="2378424" cy="31112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b="1" dirty="0">
                    <a:solidFill>
                      <a:schemeClr val="tx1">
                        <a:lumMod val="65000"/>
                        <a:lumOff val="35000"/>
                      </a:schemeClr>
                    </a:solidFill>
                    <a:latin typeface="+mn-ea"/>
                  </a:rPr>
                  <a:t>查询设施的顺序图和</a:t>
                </a:r>
                <a:r>
                  <a:rPr lang="zh-CN" altLang="en-US" b="1" dirty="0">
                    <a:solidFill>
                      <a:schemeClr val="tx1">
                        <a:lumMod val="65000"/>
                        <a:lumOff val="35000"/>
                      </a:schemeClr>
                    </a:solidFill>
                    <a:latin typeface="+mn-ea"/>
                  </a:rPr>
                  <a:t>活动图</a:t>
                </a:r>
                <a:endParaRPr lang="zh-CN" altLang="en-US" b="1" dirty="0">
                  <a:solidFill>
                    <a:schemeClr val="tx1">
                      <a:lumMod val="65000"/>
                      <a:lumOff val="35000"/>
                    </a:schemeClr>
                  </a:solidFill>
                  <a:latin typeface="+mn-ea"/>
                </a:endParaRPr>
              </a:p>
            </p:txBody>
          </p:sp>
        </p:grpSp>
        <p:grpSp>
          <p:nvGrpSpPr>
            <p:cNvPr id="33" name="组合 32"/>
            <p:cNvGrpSpPr/>
            <p:nvPr/>
          </p:nvGrpSpPr>
          <p:grpSpPr>
            <a:xfrm>
              <a:off x="1367579" y="2122141"/>
              <a:ext cx="584200" cy="584200"/>
              <a:chOff x="1028700" y="1853169"/>
              <a:chExt cx="787400" cy="787400"/>
            </a:xfrm>
          </p:grpSpPr>
          <p:sp>
            <p:nvSpPr>
              <p:cNvPr id="34" name="椭圆 33"/>
              <p:cNvSpPr/>
              <p:nvPr/>
            </p:nvSpPr>
            <p:spPr>
              <a:xfrm>
                <a:off x="1028700" y="1853169"/>
                <a:ext cx="787400" cy="787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endParaRPr>
              </a:p>
            </p:txBody>
          </p:sp>
          <p:sp>
            <p:nvSpPr>
              <p:cNvPr id="35" name="椭圆 11"/>
              <p:cNvSpPr/>
              <p:nvPr/>
            </p:nvSpPr>
            <p:spPr>
              <a:xfrm>
                <a:off x="1237694" y="2062303"/>
                <a:ext cx="369412" cy="369131"/>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endParaRPr>
              </a:p>
            </p:txBody>
          </p:sp>
        </p:grpSp>
      </p:grpSp>
      <p:grpSp>
        <p:nvGrpSpPr>
          <p:cNvPr id="54" name="组合 53"/>
          <p:cNvGrpSpPr/>
          <p:nvPr/>
        </p:nvGrpSpPr>
        <p:grpSpPr>
          <a:xfrm>
            <a:off x="1740503" y="450599"/>
            <a:ext cx="5061857" cy="953135"/>
            <a:chOff x="6096000" y="2061026"/>
            <a:chExt cx="5061857" cy="953135"/>
          </a:xfrm>
        </p:grpSpPr>
        <p:sp>
          <p:nvSpPr>
            <p:cNvPr id="55" name="文本框 54"/>
            <p:cNvSpPr txBox="1"/>
            <p:nvPr/>
          </p:nvSpPr>
          <p:spPr>
            <a:xfrm>
              <a:off x="6096000" y="2061026"/>
              <a:ext cx="492379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问题域部分设计</a:t>
              </a:r>
              <a:r>
                <a:rPr lang="en-US" altLang="zh-CN" sz="2800" dirty="0">
                  <a:solidFill>
                    <a:schemeClr val="accent2"/>
                  </a:solidFill>
                  <a:sym typeface="+mn-ea"/>
                </a:rPr>
                <a:t>-</a:t>
              </a:r>
              <a:r>
                <a:rPr lang="zh-CN" altLang="en-US" sz="2800" dirty="0">
                  <a:solidFill>
                    <a:schemeClr val="accent2"/>
                  </a:solidFill>
                  <a:sym typeface="+mn-ea"/>
                </a:rPr>
                <a:t>用户</a:t>
              </a:r>
              <a:r>
                <a:rPr lang="zh-CN" altLang="en-US" sz="2800" dirty="0">
                  <a:solidFill>
                    <a:schemeClr val="accent2"/>
                  </a:solidFill>
                  <a:sym typeface="+mn-ea"/>
                </a:rPr>
                <a:t>查询功能</a:t>
              </a:r>
              <a:endParaRPr lang="zh-CN" altLang="en-US" sz="2800" dirty="0">
                <a:solidFill>
                  <a:schemeClr val="accent2"/>
                </a:solidFill>
              </a:endParaRPr>
            </a:p>
            <a:p>
              <a:endParaRPr lang="zh-CN" altLang="en-US" sz="2800" b="1" dirty="0">
                <a:solidFill>
                  <a:schemeClr val="accent2"/>
                </a:solidFill>
              </a:endParaRPr>
            </a:p>
          </p:txBody>
        </p:sp>
        <p:sp>
          <p:nvSpPr>
            <p:cNvPr id="56" name="文本框 55"/>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3" name="图片 2" descr="屏幕截图(752)"/>
          <p:cNvPicPr>
            <a:picLocks noChangeAspect="1"/>
          </p:cNvPicPr>
          <p:nvPr/>
        </p:nvPicPr>
        <p:blipFill>
          <a:blip r:embed="rId1"/>
          <a:srcRect l="4651" t="18046" r="51172" b="29444"/>
          <a:stretch>
            <a:fillRect/>
          </a:stretch>
        </p:blipFill>
        <p:spPr>
          <a:xfrm>
            <a:off x="1144905" y="1237615"/>
            <a:ext cx="8519795" cy="5696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33490" y="1672121"/>
            <a:ext cx="6123723" cy="1100087"/>
            <a:chOff x="1367579" y="2122141"/>
            <a:chExt cx="4498276" cy="808086"/>
          </a:xfrm>
        </p:grpSpPr>
        <p:grpSp>
          <p:nvGrpSpPr>
            <p:cNvPr id="32" name="组合 31"/>
            <p:cNvGrpSpPr/>
            <p:nvPr/>
          </p:nvGrpSpPr>
          <p:grpSpPr>
            <a:xfrm>
              <a:off x="2123229" y="2239854"/>
              <a:ext cx="3742626" cy="690373"/>
              <a:chOff x="7483989" y="3676255"/>
              <a:chExt cx="3742626" cy="690373"/>
            </a:xfrm>
          </p:grpSpPr>
          <p:sp>
            <p:nvSpPr>
              <p:cNvPr id="36" name="矩形 35"/>
              <p:cNvSpPr/>
              <p:nvPr/>
            </p:nvSpPr>
            <p:spPr>
              <a:xfrm>
                <a:off x="7483989" y="3732668"/>
                <a:ext cx="3742626" cy="633960"/>
              </a:xfrm>
              <a:prstGeom prst="rect">
                <a:avLst/>
              </a:prstGeom>
              <a:ln>
                <a:noFill/>
              </a:ln>
            </p:spPr>
            <p:txBody>
              <a:bodyPr wrap="squar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1400" dirty="0">
                  <a:solidFill>
                    <a:schemeClr val="tx1">
                      <a:lumMod val="65000"/>
                      <a:lumOff val="35000"/>
                    </a:schemeClr>
                  </a:solidFill>
                  <a:latin typeface="+mn-ea"/>
                </a:endParaRPr>
              </a:p>
            </p:txBody>
          </p:sp>
          <p:sp>
            <p:nvSpPr>
              <p:cNvPr id="37" name="矩形 36"/>
              <p:cNvSpPr/>
              <p:nvPr/>
            </p:nvSpPr>
            <p:spPr>
              <a:xfrm>
                <a:off x="7483989" y="3676255"/>
                <a:ext cx="2378424" cy="31112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b="1" dirty="0">
                    <a:solidFill>
                      <a:schemeClr val="tx1">
                        <a:lumMod val="65000"/>
                        <a:lumOff val="35000"/>
                      </a:schemeClr>
                    </a:solidFill>
                    <a:latin typeface="+mn-ea"/>
                  </a:rPr>
                  <a:t>查询设施的顺序图和</a:t>
                </a:r>
                <a:r>
                  <a:rPr lang="zh-CN" altLang="en-US" b="1" dirty="0">
                    <a:solidFill>
                      <a:schemeClr val="tx1">
                        <a:lumMod val="65000"/>
                        <a:lumOff val="35000"/>
                      </a:schemeClr>
                    </a:solidFill>
                    <a:latin typeface="+mn-ea"/>
                  </a:rPr>
                  <a:t>活动图</a:t>
                </a:r>
                <a:endParaRPr lang="zh-CN" altLang="en-US" b="1" dirty="0">
                  <a:solidFill>
                    <a:schemeClr val="tx1">
                      <a:lumMod val="65000"/>
                      <a:lumOff val="35000"/>
                    </a:schemeClr>
                  </a:solidFill>
                  <a:latin typeface="+mn-ea"/>
                </a:endParaRPr>
              </a:p>
            </p:txBody>
          </p:sp>
        </p:grpSp>
        <p:grpSp>
          <p:nvGrpSpPr>
            <p:cNvPr id="33" name="组合 32"/>
            <p:cNvGrpSpPr/>
            <p:nvPr/>
          </p:nvGrpSpPr>
          <p:grpSpPr>
            <a:xfrm>
              <a:off x="1367579" y="2122141"/>
              <a:ext cx="584200" cy="584200"/>
              <a:chOff x="1028700" y="1853169"/>
              <a:chExt cx="787400" cy="787400"/>
            </a:xfrm>
          </p:grpSpPr>
          <p:sp>
            <p:nvSpPr>
              <p:cNvPr id="34" name="椭圆 33"/>
              <p:cNvSpPr/>
              <p:nvPr/>
            </p:nvSpPr>
            <p:spPr>
              <a:xfrm>
                <a:off x="1028700" y="1853169"/>
                <a:ext cx="787400" cy="787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endParaRPr>
              </a:p>
            </p:txBody>
          </p:sp>
          <p:sp>
            <p:nvSpPr>
              <p:cNvPr id="35" name="椭圆 11"/>
              <p:cNvSpPr/>
              <p:nvPr/>
            </p:nvSpPr>
            <p:spPr>
              <a:xfrm>
                <a:off x="1237694" y="2062303"/>
                <a:ext cx="369412" cy="369131"/>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endParaRPr>
              </a:p>
            </p:txBody>
          </p:sp>
        </p:grpSp>
      </p:grpSp>
      <p:grpSp>
        <p:nvGrpSpPr>
          <p:cNvPr id="54" name="组合 53"/>
          <p:cNvGrpSpPr/>
          <p:nvPr/>
        </p:nvGrpSpPr>
        <p:grpSpPr>
          <a:xfrm>
            <a:off x="1740503" y="450599"/>
            <a:ext cx="5061857" cy="953135"/>
            <a:chOff x="6096000" y="2061026"/>
            <a:chExt cx="5061857" cy="953135"/>
          </a:xfrm>
        </p:grpSpPr>
        <p:sp>
          <p:nvSpPr>
            <p:cNvPr id="55" name="文本框 54"/>
            <p:cNvSpPr txBox="1"/>
            <p:nvPr/>
          </p:nvSpPr>
          <p:spPr>
            <a:xfrm>
              <a:off x="6096000" y="2061026"/>
              <a:ext cx="492379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问题域部分设计</a:t>
              </a:r>
              <a:r>
                <a:rPr lang="en-US" altLang="zh-CN" sz="2800" dirty="0">
                  <a:solidFill>
                    <a:schemeClr val="accent2"/>
                  </a:solidFill>
                  <a:sym typeface="+mn-ea"/>
                </a:rPr>
                <a:t>-</a:t>
              </a:r>
              <a:r>
                <a:rPr lang="zh-CN" altLang="en-US" sz="2800" dirty="0">
                  <a:solidFill>
                    <a:schemeClr val="accent2"/>
                  </a:solidFill>
                  <a:sym typeface="+mn-ea"/>
                </a:rPr>
                <a:t>用户</a:t>
              </a:r>
              <a:r>
                <a:rPr lang="zh-CN" altLang="en-US" sz="2800" dirty="0">
                  <a:solidFill>
                    <a:schemeClr val="accent2"/>
                  </a:solidFill>
                  <a:sym typeface="+mn-ea"/>
                </a:rPr>
                <a:t>查询功能</a:t>
              </a:r>
              <a:endParaRPr lang="zh-CN" altLang="en-US" sz="2800" dirty="0">
                <a:solidFill>
                  <a:schemeClr val="accent2"/>
                </a:solidFill>
              </a:endParaRPr>
            </a:p>
            <a:p>
              <a:endParaRPr lang="zh-CN" altLang="en-US" sz="2800" b="1" dirty="0">
                <a:solidFill>
                  <a:schemeClr val="accent2"/>
                </a:solidFill>
              </a:endParaRPr>
            </a:p>
          </p:txBody>
        </p:sp>
        <p:sp>
          <p:nvSpPr>
            <p:cNvPr id="56" name="文本框 55"/>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2" name="图片 1" descr="屏幕截图(755)"/>
          <p:cNvPicPr>
            <a:picLocks noChangeAspect="1"/>
          </p:cNvPicPr>
          <p:nvPr/>
        </p:nvPicPr>
        <p:blipFill>
          <a:blip r:embed="rId1"/>
          <a:srcRect l="7000" t="20472" r="31750" b="10000"/>
          <a:stretch>
            <a:fillRect/>
          </a:stretch>
        </p:blipFill>
        <p:spPr>
          <a:xfrm>
            <a:off x="1087120" y="934720"/>
            <a:ext cx="9276080" cy="5923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33490" y="1672121"/>
            <a:ext cx="6123723" cy="1100087"/>
            <a:chOff x="1367579" y="2122141"/>
            <a:chExt cx="4498276" cy="808086"/>
          </a:xfrm>
        </p:grpSpPr>
        <p:grpSp>
          <p:nvGrpSpPr>
            <p:cNvPr id="32" name="组合 31"/>
            <p:cNvGrpSpPr/>
            <p:nvPr/>
          </p:nvGrpSpPr>
          <p:grpSpPr>
            <a:xfrm>
              <a:off x="2123229" y="2239854"/>
              <a:ext cx="3742626" cy="690373"/>
              <a:chOff x="7483989" y="3676255"/>
              <a:chExt cx="3742626" cy="690373"/>
            </a:xfrm>
          </p:grpSpPr>
          <p:sp>
            <p:nvSpPr>
              <p:cNvPr id="36" name="矩形 35"/>
              <p:cNvSpPr/>
              <p:nvPr/>
            </p:nvSpPr>
            <p:spPr>
              <a:xfrm>
                <a:off x="7483989" y="3732668"/>
                <a:ext cx="3742626" cy="633960"/>
              </a:xfrm>
              <a:prstGeom prst="rect">
                <a:avLst/>
              </a:prstGeom>
              <a:ln>
                <a:noFill/>
              </a:ln>
            </p:spPr>
            <p:txBody>
              <a:bodyPr wrap="squar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1400" dirty="0">
                  <a:solidFill>
                    <a:schemeClr val="tx1">
                      <a:lumMod val="65000"/>
                      <a:lumOff val="35000"/>
                    </a:schemeClr>
                  </a:solidFill>
                  <a:latin typeface="+mn-ea"/>
                </a:endParaRPr>
              </a:p>
            </p:txBody>
          </p:sp>
          <p:sp>
            <p:nvSpPr>
              <p:cNvPr id="37" name="矩形 36"/>
              <p:cNvSpPr/>
              <p:nvPr/>
            </p:nvSpPr>
            <p:spPr>
              <a:xfrm>
                <a:off x="7483989" y="3676255"/>
                <a:ext cx="2378424" cy="31112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b="1" dirty="0">
                    <a:solidFill>
                      <a:schemeClr val="tx1">
                        <a:lumMod val="65000"/>
                        <a:lumOff val="35000"/>
                      </a:schemeClr>
                    </a:solidFill>
                    <a:latin typeface="+mn-ea"/>
                  </a:rPr>
                  <a:t>查询设施的顺序图和</a:t>
                </a:r>
                <a:r>
                  <a:rPr lang="zh-CN" altLang="en-US" b="1" dirty="0">
                    <a:solidFill>
                      <a:schemeClr val="tx1">
                        <a:lumMod val="65000"/>
                        <a:lumOff val="35000"/>
                      </a:schemeClr>
                    </a:solidFill>
                    <a:latin typeface="+mn-ea"/>
                  </a:rPr>
                  <a:t>活动图</a:t>
                </a:r>
                <a:endParaRPr lang="zh-CN" altLang="en-US" b="1" dirty="0">
                  <a:solidFill>
                    <a:schemeClr val="tx1">
                      <a:lumMod val="65000"/>
                      <a:lumOff val="35000"/>
                    </a:schemeClr>
                  </a:solidFill>
                  <a:latin typeface="+mn-ea"/>
                </a:endParaRPr>
              </a:p>
            </p:txBody>
          </p:sp>
        </p:grpSp>
        <p:grpSp>
          <p:nvGrpSpPr>
            <p:cNvPr id="33" name="组合 32"/>
            <p:cNvGrpSpPr/>
            <p:nvPr/>
          </p:nvGrpSpPr>
          <p:grpSpPr>
            <a:xfrm>
              <a:off x="1367579" y="2122141"/>
              <a:ext cx="584200" cy="584200"/>
              <a:chOff x="1028700" y="1853169"/>
              <a:chExt cx="787400" cy="787400"/>
            </a:xfrm>
          </p:grpSpPr>
          <p:sp>
            <p:nvSpPr>
              <p:cNvPr id="34" name="椭圆 33"/>
              <p:cNvSpPr/>
              <p:nvPr/>
            </p:nvSpPr>
            <p:spPr>
              <a:xfrm>
                <a:off x="1028700" y="1853169"/>
                <a:ext cx="787400" cy="787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endParaRPr>
              </a:p>
            </p:txBody>
          </p:sp>
          <p:sp>
            <p:nvSpPr>
              <p:cNvPr id="35" name="椭圆 11"/>
              <p:cNvSpPr/>
              <p:nvPr/>
            </p:nvSpPr>
            <p:spPr>
              <a:xfrm>
                <a:off x="1237694" y="2062303"/>
                <a:ext cx="369412" cy="369131"/>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endParaRPr>
              </a:p>
            </p:txBody>
          </p:sp>
        </p:grpSp>
      </p:grpSp>
      <p:grpSp>
        <p:nvGrpSpPr>
          <p:cNvPr id="54" name="组合 53"/>
          <p:cNvGrpSpPr/>
          <p:nvPr/>
        </p:nvGrpSpPr>
        <p:grpSpPr>
          <a:xfrm>
            <a:off x="1740503" y="450599"/>
            <a:ext cx="5061857" cy="953135"/>
            <a:chOff x="6096000" y="2061026"/>
            <a:chExt cx="5061857" cy="953135"/>
          </a:xfrm>
        </p:grpSpPr>
        <p:sp>
          <p:nvSpPr>
            <p:cNvPr id="55" name="文本框 54"/>
            <p:cNvSpPr txBox="1"/>
            <p:nvPr/>
          </p:nvSpPr>
          <p:spPr>
            <a:xfrm>
              <a:off x="6096000" y="2061026"/>
              <a:ext cx="492379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问题域部分设计</a:t>
              </a:r>
              <a:r>
                <a:rPr lang="en-US" altLang="zh-CN" sz="2800" dirty="0">
                  <a:solidFill>
                    <a:schemeClr val="accent2"/>
                  </a:solidFill>
                  <a:sym typeface="+mn-ea"/>
                </a:rPr>
                <a:t>-</a:t>
              </a:r>
              <a:r>
                <a:rPr lang="zh-CN" altLang="en-US" sz="2800" dirty="0">
                  <a:solidFill>
                    <a:schemeClr val="accent2"/>
                  </a:solidFill>
                  <a:sym typeface="+mn-ea"/>
                </a:rPr>
                <a:t>用户</a:t>
              </a:r>
              <a:r>
                <a:rPr lang="zh-CN" altLang="en-US" sz="2800" dirty="0">
                  <a:solidFill>
                    <a:schemeClr val="accent2"/>
                  </a:solidFill>
                  <a:sym typeface="+mn-ea"/>
                </a:rPr>
                <a:t>查询功能</a:t>
              </a:r>
              <a:endParaRPr lang="zh-CN" altLang="en-US" sz="2800" dirty="0">
                <a:solidFill>
                  <a:schemeClr val="accent2"/>
                </a:solidFill>
              </a:endParaRPr>
            </a:p>
            <a:p>
              <a:endParaRPr lang="zh-CN" altLang="en-US" sz="2800" b="1" dirty="0">
                <a:solidFill>
                  <a:schemeClr val="accent2"/>
                </a:solidFill>
              </a:endParaRPr>
            </a:p>
          </p:txBody>
        </p:sp>
        <p:sp>
          <p:nvSpPr>
            <p:cNvPr id="56" name="文本框 55"/>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3" name="图片 2" descr="屏幕截图(756)"/>
          <p:cNvPicPr>
            <a:picLocks noChangeAspect="1"/>
          </p:cNvPicPr>
          <p:nvPr/>
        </p:nvPicPr>
        <p:blipFill>
          <a:blip r:embed="rId1"/>
          <a:srcRect l="1250" t="16759" r="46089" b="10889"/>
          <a:stretch>
            <a:fillRect/>
          </a:stretch>
        </p:blipFill>
        <p:spPr>
          <a:xfrm>
            <a:off x="1097280" y="22860"/>
            <a:ext cx="8837930" cy="6830060"/>
          </a:xfrm>
          <a:prstGeom prst="rect">
            <a:avLst/>
          </a:prstGeom>
        </p:spPr>
      </p:pic>
      <p:sp>
        <p:nvSpPr>
          <p:cNvPr id="2" name="文本框 1"/>
          <p:cNvSpPr txBox="1"/>
          <p:nvPr/>
        </p:nvSpPr>
        <p:spPr>
          <a:xfrm>
            <a:off x="-61595" y="2772410"/>
            <a:ext cx="4064000" cy="368300"/>
          </a:xfrm>
          <a:prstGeom prst="rect">
            <a:avLst/>
          </a:prstGeom>
          <a:noFill/>
        </p:spPr>
        <p:txBody>
          <a:bodyPr wrap="square" rtlCol="0">
            <a:spAutoFit/>
          </a:bodyPr>
          <a:p>
            <a:r>
              <a:rPr lang="zh-CN" altLang="en-US"/>
              <a:t>设施</a:t>
            </a:r>
            <a:r>
              <a:rPr lang="zh-CN" altLang="en-US"/>
              <a:t>预约</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1740503" y="450599"/>
            <a:ext cx="5061857" cy="953135"/>
            <a:chOff x="6096000" y="2061026"/>
            <a:chExt cx="5061857" cy="953135"/>
          </a:xfrm>
        </p:grpSpPr>
        <p:sp>
          <p:nvSpPr>
            <p:cNvPr id="55" name="文本框 54"/>
            <p:cNvSpPr txBox="1"/>
            <p:nvPr/>
          </p:nvSpPr>
          <p:spPr>
            <a:xfrm>
              <a:off x="6096000" y="2061026"/>
              <a:ext cx="267208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问题域部分设计</a:t>
              </a:r>
              <a:endParaRPr lang="zh-CN" altLang="en-US" sz="2800" dirty="0">
                <a:solidFill>
                  <a:schemeClr val="accent2"/>
                </a:solidFill>
              </a:endParaRPr>
            </a:p>
            <a:p>
              <a:endParaRPr lang="zh-CN" altLang="en-US" sz="2800" b="1" dirty="0">
                <a:solidFill>
                  <a:schemeClr val="accent2"/>
                </a:solidFill>
              </a:endParaRPr>
            </a:p>
          </p:txBody>
        </p:sp>
        <p:sp>
          <p:nvSpPr>
            <p:cNvPr id="56" name="文本框 55"/>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3" name="图片 2" descr="屏幕截图(750)"/>
          <p:cNvPicPr>
            <a:picLocks noChangeAspect="1"/>
          </p:cNvPicPr>
          <p:nvPr/>
        </p:nvPicPr>
        <p:blipFill>
          <a:blip r:embed="rId1"/>
          <a:srcRect l="15969" t="24111" r="40438" b="25157"/>
          <a:stretch>
            <a:fillRect/>
          </a:stretch>
        </p:blipFill>
        <p:spPr>
          <a:xfrm>
            <a:off x="1307465" y="1235075"/>
            <a:ext cx="8571230" cy="5610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1740503" y="450599"/>
            <a:ext cx="5061857" cy="953135"/>
            <a:chOff x="6096000" y="2061026"/>
            <a:chExt cx="5061857" cy="953135"/>
          </a:xfrm>
        </p:grpSpPr>
        <p:sp>
          <p:nvSpPr>
            <p:cNvPr id="55" name="文本框 54"/>
            <p:cNvSpPr txBox="1"/>
            <p:nvPr/>
          </p:nvSpPr>
          <p:spPr>
            <a:xfrm>
              <a:off x="6096000" y="2061026"/>
              <a:ext cx="267208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问题域部分设计</a:t>
              </a:r>
              <a:endParaRPr lang="zh-CN" altLang="en-US" sz="2800" dirty="0">
                <a:solidFill>
                  <a:schemeClr val="accent2"/>
                </a:solidFill>
              </a:endParaRPr>
            </a:p>
            <a:p>
              <a:endParaRPr lang="zh-CN" altLang="en-US" sz="2800" b="1" dirty="0">
                <a:solidFill>
                  <a:schemeClr val="accent2"/>
                </a:solidFill>
              </a:endParaRPr>
            </a:p>
          </p:txBody>
        </p:sp>
        <p:sp>
          <p:nvSpPr>
            <p:cNvPr id="56" name="文本框 55"/>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3" name="图片 2" descr="屏幕截图(737)"/>
          <p:cNvPicPr>
            <a:picLocks noChangeAspect="1"/>
          </p:cNvPicPr>
          <p:nvPr>
            <p:custDataLst>
              <p:tags r:id="rId1"/>
            </p:custDataLst>
          </p:nvPr>
        </p:nvPicPr>
        <p:blipFill>
          <a:blip r:embed="rId2"/>
          <a:srcRect l="38682" t="16759" r="24130" b="17472"/>
          <a:stretch>
            <a:fillRect/>
          </a:stretch>
        </p:blipFill>
        <p:spPr>
          <a:xfrm>
            <a:off x="1573530" y="-635"/>
            <a:ext cx="6895465" cy="6859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1740503" y="450599"/>
            <a:ext cx="5061857" cy="953135"/>
            <a:chOff x="6096000" y="2061026"/>
            <a:chExt cx="5061857" cy="953135"/>
          </a:xfrm>
        </p:grpSpPr>
        <p:sp>
          <p:nvSpPr>
            <p:cNvPr id="55" name="文本框 54"/>
            <p:cNvSpPr txBox="1"/>
            <p:nvPr/>
          </p:nvSpPr>
          <p:spPr>
            <a:xfrm>
              <a:off x="6096000" y="2061026"/>
              <a:ext cx="267208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问题域部分设计</a:t>
              </a:r>
              <a:endParaRPr lang="zh-CN" altLang="en-US" sz="2800" dirty="0">
                <a:solidFill>
                  <a:schemeClr val="accent2"/>
                </a:solidFill>
              </a:endParaRPr>
            </a:p>
            <a:p>
              <a:endParaRPr lang="zh-CN" altLang="en-US" sz="2800" b="1" dirty="0">
                <a:solidFill>
                  <a:schemeClr val="accent2"/>
                </a:solidFill>
              </a:endParaRPr>
            </a:p>
          </p:txBody>
        </p:sp>
        <p:sp>
          <p:nvSpPr>
            <p:cNvPr id="56" name="文本框 55"/>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3" name="图片 2" descr="屏幕截图(738)"/>
          <p:cNvPicPr>
            <a:picLocks noChangeAspect="1"/>
          </p:cNvPicPr>
          <p:nvPr/>
        </p:nvPicPr>
        <p:blipFill>
          <a:blip r:embed="rId1"/>
          <a:srcRect l="22417" t="8667" r="1750" b="13407"/>
          <a:stretch>
            <a:fillRect/>
          </a:stretch>
        </p:blipFill>
        <p:spPr>
          <a:xfrm>
            <a:off x="314960" y="0"/>
            <a:ext cx="11692890" cy="6759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4713" y="3398461"/>
            <a:ext cx="3840480" cy="645160"/>
          </a:xfrm>
          <a:prstGeom prst="rect">
            <a:avLst/>
          </a:prstGeom>
          <a:noFill/>
        </p:spPr>
        <p:txBody>
          <a:bodyPr wrap="none" rtlCol="0">
            <a:spAutoFit/>
            <a:scene3d>
              <a:camera prst="orthographicFront"/>
              <a:lightRig rig="threePt" dir="t"/>
            </a:scene3d>
            <a:sp3d contourW="12700"/>
          </a:bodyPr>
          <a:lstStyle/>
          <a:p>
            <a:pPr algn="l"/>
            <a:r>
              <a:rPr lang="zh-CN" altLang="en-US" sz="3600" dirty="0">
                <a:solidFill>
                  <a:schemeClr val="accent2"/>
                </a:solidFill>
                <a:sym typeface="+mn-ea"/>
              </a:rPr>
              <a:t>数据管理部分设计</a:t>
            </a:r>
            <a:endParaRPr lang="zh-CN" altLang="en-US" sz="3600" b="1" dirty="0">
              <a:solidFill>
                <a:schemeClr val="tx1">
                  <a:lumMod val="75000"/>
                  <a:lumOff val="25000"/>
                </a:schemeClr>
              </a:solidFill>
              <a:latin typeface="+mn-ea"/>
            </a:endParaRPr>
          </a:p>
        </p:txBody>
      </p:sp>
      <p:sp>
        <p:nvSpPr>
          <p:cNvPr id="4" name="文本框 3"/>
          <p:cNvSpPr txBox="1"/>
          <p:nvPr/>
        </p:nvSpPr>
        <p:spPr>
          <a:xfrm>
            <a:off x="874713" y="2482009"/>
            <a:ext cx="2254528"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accent1"/>
                </a:solidFill>
                <a:ea typeface="时尚中黑简体" panose="01010104010101010101" pitchFamily="2" charset="-122"/>
              </a:rPr>
              <a:t>PART </a:t>
            </a:r>
            <a:r>
              <a:rPr lang="en-US" altLang="zh-CN" sz="4000" b="1" dirty="0" smtClean="0">
                <a:solidFill>
                  <a:schemeClr val="accent1"/>
                </a:solidFill>
                <a:ea typeface="时尚中黑简体" panose="01010104010101010101" pitchFamily="2" charset="-122"/>
              </a:rPr>
              <a:t>03</a:t>
            </a:r>
            <a:endParaRPr lang="zh-CN" altLang="en-US" sz="4000" b="1" dirty="0">
              <a:solidFill>
                <a:schemeClr val="accent1"/>
              </a:solidFill>
              <a:ea typeface="时尚中黑简体" panose="01010104010101010101" pitchFamily="2" charset="-122"/>
            </a:endParaRPr>
          </a:p>
        </p:txBody>
      </p:sp>
      <p:cxnSp>
        <p:nvCxnSpPr>
          <p:cNvPr id="5" name="直接连接符 4"/>
          <p:cNvCxnSpPr/>
          <p:nvPr/>
        </p:nvCxnSpPr>
        <p:spPr>
          <a:xfrm>
            <a:off x="1014413" y="3294178"/>
            <a:ext cx="70998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740503" y="450599"/>
            <a:ext cx="5061857" cy="953135"/>
            <a:chOff x="6096000" y="2061026"/>
            <a:chExt cx="5061857" cy="953135"/>
          </a:xfrm>
        </p:grpSpPr>
        <p:sp>
          <p:nvSpPr>
            <p:cNvPr id="47" name="文本框 46"/>
            <p:cNvSpPr txBox="1"/>
            <p:nvPr/>
          </p:nvSpPr>
          <p:spPr>
            <a:xfrm>
              <a:off x="6096000" y="2061026"/>
              <a:ext cx="302768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数据管理部分设计</a:t>
              </a:r>
              <a:endParaRPr lang="zh-CN" altLang="en-US" sz="2800" b="1" dirty="0">
                <a:solidFill>
                  <a:schemeClr val="tx1">
                    <a:lumMod val="75000"/>
                    <a:lumOff val="25000"/>
                  </a:schemeClr>
                </a:solidFill>
                <a:latin typeface="+mn-ea"/>
              </a:endParaRPr>
            </a:p>
            <a:p>
              <a:endParaRPr lang="zh-CN" altLang="en-US" sz="2800" b="1" dirty="0">
                <a:solidFill>
                  <a:schemeClr val="accent2"/>
                </a:solidFill>
              </a:endParaRPr>
            </a:p>
          </p:txBody>
        </p:sp>
        <p:sp>
          <p:nvSpPr>
            <p:cNvPr id="48" name="文本框 47"/>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2" name="图片 1" descr="屏幕截图(729)"/>
          <p:cNvPicPr>
            <a:picLocks noChangeAspect="1"/>
          </p:cNvPicPr>
          <p:nvPr/>
        </p:nvPicPr>
        <p:blipFill>
          <a:blip r:embed="rId1"/>
          <a:srcRect l="12641" t="31509" r="21969" b="12583"/>
          <a:stretch>
            <a:fillRect/>
          </a:stretch>
        </p:blipFill>
        <p:spPr>
          <a:xfrm>
            <a:off x="0" y="0"/>
            <a:ext cx="12210415" cy="5872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740535" y="450850"/>
            <a:ext cx="3027680" cy="521970"/>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数据管理部分设计</a:t>
            </a:r>
            <a:endParaRPr lang="zh-CN" altLang="en-US" sz="2800" dirty="0">
              <a:solidFill>
                <a:schemeClr val="accent2"/>
              </a:solidFill>
              <a:sym typeface="+mn-ea"/>
            </a:endParaRPr>
          </a:p>
        </p:txBody>
      </p:sp>
      <p:sp>
        <p:nvSpPr>
          <p:cNvPr id="6" name="文本框 5"/>
          <p:cNvSpPr txBox="1"/>
          <p:nvPr/>
        </p:nvSpPr>
        <p:spPr>
          <a:xfrm>
            <a:off x="1237615" y="1951355"/>
            <a:ext cx="8231505" cy="4799965"/>
          </a:xfrm>
          <a:prstGeom prst="rect">
            <a:avLst/>
          </a:prstGeom>
          <a:noFill/>
        </p:spPr>
        <p:txBody>
          <a:bodyPr wrap="square" rtlCol="0">
            <a:spAutoFit/>
          </a:bodyPr>
          <a:p>
            <a:r>
              <a:rPr lang="en-US" altLang="zh-CN"/>
              <a:t>1.</a:t>
            </a:r>
            <a:r>
              <a:rPr lang="zh-CN" altLang="en-US"/>
              <a:t>识别出持久类为：预约用户，管理员，实验室，</a:t>
            </a:r>
            <a:r>
              <a:rPr lang="zh-CN" altLang="en-US"/>
              <a:t>仪器</a:t>
            </a:r>
            <a:endParaRPr lang="zh-CN" altLang="en-US"/>
          </a:p>
          <a:p>
            <a:endParaRPr lang="zh-CN" altLang="en-US"/>
          </a:p>
          <a:p>
            <a:r>
              <a:rPr lang="en-US" altLang="zh-CN"/>
              <a:t>2.</a:t>
            </a:r>
            <a:r>
              <a:rPr lang="zh-CN" altLang="en-US"/>
              <a:t>确认各个持久类需要存储的属性值，并建立</a:t>
            </a:r>
            <a:r>
              <a:rPr lang="en-US" altLang="zh-CN"/>
              <a:t>E-R</a:t>
            </a:r>
            <a:r>
              <a:rPr lang="zh-CN" altLang="en-US"/>
              <a:t>模型</a:t>
            </a:r>
            <a:endParaRPr lang="zh-CN" altLang="en-US"/>
          </a:p>
          <a:p>
            <a:endParaRPr lang="zh-CN" altLang="en-US"/>
          </a:p>
          <a:p>
            <a:r>
              <a:rPr lang="en-US" altLang="zh-CN"/>
              <a:t>3.</a:t>
            </a:r>
            <a:r>
              <a:rPr lang="zh-CN" altLang="en-US"/>
              <a:t>建立概念物理</a:t>
            </a:r>
            <a:r>
              <a:rPr lang="zh-CN" altLang="en-US"/>
              <a:t>模型</a:t>
            </a:r>
            <a:endParaRPr lang="zh-CN" altLang="en-US"/>
          </a:p>
          <a:p>
            <a:endParaRPr lang="zh-CN" altLang="en-US"/>
          </a:p>
          <a:p>
            <a:r>
              <a:rPr lang="en-US" altLang="zh-CN"/>
              <a:t>4.</a:t>
            </a:r>
            <a:r>
              <a:rPr lang="zh-CN" altLang="en-US"/>
              <a:t>对关系进行存储：</a:t>
            </a:r>
            <a:endParaRPr lang="zh-CN" altLang="en-US"/>
          </a:p>
          <a:p>
            <a:r>
              <a:rPr lang="zh-CN" altLang="en-US"/>
              <a:t>实验室与仪器</a:t>
            </a:r>
            <a:r>
              <a:rPr lang="en-US" altLang="zh-CN"/>
              <a:t> 1</a:t>
            </a:r>
            <a:r>
              <a:rPr lang="zh-CN" altLang="en-US"/>
              <a:t>：</a:t>
            </a:r>
            <a:r>
              <a:rPr lang="en-US" altLang="zh-CN"/>
              <a:t>N </a:t>
            </a:r>
            <a:r>
              <a:rPr lang="zh-CN" altLang="en-US"/>
              <a:t>的关系使用外键</a:t>
            </a:r>
            <a:r>
              <a:rPr lang="zh-CN" altLang="en-US"/>
              <a:t>隐含</a:t>
            </a:r>
            <a:endParaRPr lang="zh-CN" altLang="en-US"/>
          </a:p>
          <a:p>
            <a:r>
              <a:rPr lang="zh-CN" altLang="en-US"/>
              <a:t>用户与实验室和仪器的多对多关联被预约</a:t>
            </a:r>
            <a:r>
              <a:rPr lang="zh-CN" altLang="en-US"/>
              <a:t>记录划分为两个一对多的关联，</a:t>
            </a:r>
            <a:endParaRPr lang="zh-CN" altLang="en-US"/>
          </a:p>
          <a:p>
            <a:r>
              <a:rPr lang="zh-CN" altLang="en-US"/>
              <a:t>并分别</a:t>
            </a:r>
            <a:r>
              <a:rPr lang="zh-CN" altLang="en-US"/>
              <a:t>存储</a:t>
            </a:r>
            <a:endParaRPr lang="zh-CN" altLang="en-US"/>
          </a:p>
          <a:p>
            <a:endParaRPr lang="zh-CN" altLang="en-US"/>
          </a:p>
          <a:p>
            <a:r>
              <a:rPr lang="en-US" altLang="zh-CN"/>
              <a:t>5.</a:t>
            </a:r>
            <a:r>
              <a:rPr lang="zh-CN" altLang="en-US"/>
              <a:t>对继承的</a:t>
            </a:r>
            <a:r>
              <a:rPr lang="zh-CN" altLang="en-US"/>
              <a:t>处理：</a:t>
            </a:r>
            <a:endParaRPr lang="zh-CN" altLang="en-US"/>
          </a:p>
          <a:p>
            <a:r>
              <a:rPr lang="zh-CN" altLang="en-US"/>
              <a:t>预约用户，管理员都继承用户，</a:t>
            </a:r>
            <a:r>
              <a:rPr lang="en-US" altLang="zh-CN"/>
              <a:t> </a:t>
            </a:r>
            <a:r>
              <a:rPr lang="zh-CN" altLang="en-US"/>
              <a:t>此时将一般类和特殊类的属性都集中到一张表中。</a:t>
            </a:r>
            <a:endParaRPr lang="zh-CN" altLang="en-US"/>
          </a:p>
          <a:p>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32443" y="1815756"/>
            <a:ext cx="1598515" cy="830997"/>
          </a:xfrm>
          <a:prstGeom prst="rect">
            <a:avLst/>
          </a:prstGeom>
          <a:noFill/>
        </p:spPr>
        <p:txBody>
          <a:bodyPr wrap="none" rtlCol="0">
            <a:spAutoFit/>
            <a:scene3d>
              <a:camera prst="orthographicFront"/>
              <a:lightRig rig="threePt" dir="t"/>
            </a:scene3d>
            <a:sp3d contourW="12700"/>
          </a:bodyPr>
          <a:lstStyle/>
          <a:p>
            <a:pPr algn="ctr"/>
            <a:r>
              <a:rPr lang="zh-CN" altLang="en-US" sz="4800" b="1" dirty="0" smtClean="0">
                <a:solidFill>
                  <a:schemeClr val="accent1"/>
                </a:solidFill>
                <a:latin typeface="+mj-ea"/>
                <a:ea typeface="+mj-ea"/>
                <a:cs typeface="经典综艺体简" panose="02010609000101010101" pitchFamily="49" charset="-122"/>
              </a:rPr>
              <a:t>目 录</a:t>
            </a:r>
            <a:endParaRPr lang="zh-CN" altLang="en-US" sz="4800" b="1" dirty="0">
              <a:solidFill>
                <a:schemeClr val="accent1"/>
              </a:solidFill>
              <a:latin typeface="+mj-ea"/>
              <a:ea typeface="+mj-ea"/>
              <a:cs typeface="经典综艺体简" panose="02010609000101010101" pitchFamily="49" charset="-122"/>
            </a:endParaRPr>
          </a:p>
        </p:txBody>
      </p:sp>
      <p:sp>
        <p:nvSpPr>
          <p:cNvPr id="3" name="文本框 2"/>
          <p:cNvSpPr txBox="1"/>
          <p:nvPr/>
        </p:nvSpPr>
        <p:spPr>
          <a:xfrm>
            <a:off x="2532444" y="2648530"/>
            <a:ext cx="1598515" cy="400110"/>
          </a:xfrm>
          <a:prstGeom prst="rect">
            <a:avLst/>
          </a:prstGeom>
          <a:noFill/>
        </p:spPr>
        <p:txBody>
          <a:bodyPr wrap="none" rtlCol="0">
            <a:spAutoFit/>
            <a:scene3d>
              <a:camera prst="orthographicFront"/>
              <a:lightRig rig="threePt" dir="t"/>
            </a:scene3d>
            <a:sp3d contourW="12700"/>
          </a:bodyPr>
          <a:lstStyle/>
          <a:p>
            <a:pPr algn="ctr"/>
            <a:r>
              <a:rPr lang="en-US" altLang="zh-CN" sz="2000" dirty="0">
                <a:solidFill>
                  <a:schemeClr val="accent2"/>
                </a:solidFill>
              </a:rPr>
              <a:t>CONTENTS</a:t>
            </a:r>
            <a:endParaRPr lang="en-US" altLang="zh-CN" sz="2000" dirty="0">
              <a:solidFill>
                <a:schemeClr val="accent2"/>
              </a:solidFill>
            </a:endParaRPr>
          </a:p>
        </p:txBody>
      </p:sp>
      <p:grpSp>
        <p:nvGrpSpPr>
          <p:cNvPr id="4" name="组合 3"/>
          <p:cNvGrpSpPr/>
          <p:nvPr/>
        </p:nvGrpSpPr>
        <p:grpSpPr>
          <a:xfrm>
            <a:off x="6281584" y="763373"/>
            <a:ext cx="5061857" cy="722741"/>
            <a:chOff x="6096000" y="2061026"/>
            <a:chExt cx="5061857" cy="722741"/>
          </a:xfrm>
        </p:grpSpPr>
        <p:sp>
          <p:nvSpPr>
            <p:cNvPr id="5" name="文本框 4"/>
            <p:cNvSpPr txBox="1"/>
            <p:nvPr/>
          </p:nvSpPr>
          <p:spPr>
            <a:xfrm>
              <a:off x="6096000" y="2061026"/>
              <a:ext cx="2621915" cy="460375"/>
            </a:xfrm>
            <a:prstGeom prst="rect">
              <a:avLst/>
            </a:prstGeom>
            <a:noFill/>
          </p:spPr>
          <p:txBody>
            <a:bodyPr wrap="square" rtlCol="0">
              <a:spAutoFit/>
              <a:scene3d>
                <a:camera prst="orthographicFront"/>
                <a:lightRig rig="threePt" dir="t"/>
              </a:scene3d>
              <a:sp3d contourW="12700"/>
            </a:bodyPr>
            <a:lstStyle/>
            <a:p>
              <a:r>
                <a:rPr lang="zh-CN" altLang="en-US" sz="2400" dirty="0">
                  <a:solidFill>
                    <a:schemeClr val="accent2"/>
                  </a:solidFill>
                </a:rPr>
                <a:t>系统</a:t>
              </a:r>
              <a:r>
                <a:rPr lang="zh-CN" altLang="en-US" sz="2400" dirty="0">
                  <a:solidFill>
                    <a:schemeClr val="accent2"/>
                  </a:solidFill>
                </a:rPr>
                <a:t>设计简述</a:t>
              </a:r>
              <a:endParaRPr lang="zh-CN" altLang="en-US" sz="2400" dirty="0">
                <a:solidFill>
                  <a:schemeClr val="accent2"/>
                </a:solidFill>
              </a:endParaRPr>
            </a:p>
          </p:txBody>
        </p:sp>
        <p:sp>
          <p:nvSpPr>
            <p:cNvPr id="6" name="文本框 5"/>
            <p:cNvSpPr txBox="1"/>
            <p:nvPr/>
          </p:nvSpPr>
          <p:spPr>
            <a:xfrm>
              <a:off x="6096000" y="2508177"/>
              <a:ext cx="5061857"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accent2"/>
                  </a:solidFill>
                </a:rPr>
                <a:t>The user can demonstrate on a projector or computer</a:t>
              </a:r>
              <a:endParaRPr lang="en-US" altLang="zh-CN" sz="1200" dirty="0">
                <a:solidFill>
                  <a:schemeClr val="accent2"/>
                </a:solidFill>
              </a:endParaRPr>
            </a:p>
          </p:txBody>
        </p:sp>
      </p:grpSp>
      <p:grpSp>
        <p:nvGrpSpPr>
          <p:cNvPr id="7" name="组合 6"/>
          <p:cNvGrpSpPr/>
          <p:nvPr/>
        </p:nvGrpSpPr>
        <p:grpSpPr>
          <a:xfrm>
            <a:off x="6281584" y="1798598"/>
            <a:ext cx="5061857" cy="722741"/>
            <a:chOff x="6096000" y="2061026"/>
            <a:chExt cx="5061857" cy="722741"/>
          </a:xfrm>
        </p:grpSpPr>
        <p:sp>
          <p:nvSpPr>
            <p:cNvPr id="8" name="文本框 7"/>
            <p:cNvSpPr txBox="1"/>
            <p:nvPr/>
          </p:nvSpPr>
          <p:spPr>
            <a:xfrm>
              <a:off x="6096000" y="2061026"/>
              <a:ext cx="2316480" cy="460375"/>
            </a:xfrm>
            <a:prstGeom prst="rect">
              <a:avLst/>
            </a:prstGeom>
            <a:noFill/>
          </p:spPr>
          <p:txBody>
            <a:bodyPr wrap="square" rtlCol="0">
              <a:spAutoFit/>
              <a:scene3d>
                <a:camera prst="orthographicFront"/>
                <a:lightRig rig="threePt" dir="t"/>
              </a:scene3d>
              <a:sp3d contourW="12700"/>
            </a:bodyPr>
            <a:lstStyle/>
            <a:p>
              <a:r>
                <a:rPr lang="zh-CN" altLang="en-US" sz="2400" dirty="0">
                  <a:solidFill>
                    <a:schemeClr val="accent2"/>
                  </a:solidFill>
                </a:rPr>
                <a:t>问题域</a:t>
              </a:r>
              <a:r>
                <a:rPr lang="zh-CN" altLang="en-US" sz="2400" dirty="0">
                  <a:solidFill>
                    <a:schemeClr val="accent2"/>
                  </a:solidFill>
                </a:rPr>
                <a:t>部分设计</a:t>
              </a:r>
              <a:endParaRPr lang="zh-CN" altLang="en-US" sz="2400" dirty="0">
                <a:solidFill>
                  <a:schemeClr val="accent2"/>
                </a:solidFill>
              </a:endParaRPr>
            </a:p>
          </p:txBody>
        </p:sp>
        <p:sp>
          <p:nvSpPr>
            <p:cNvPr id="9" name="文本框 8"/>
            <p:cNvSpPr txBox="1"/>
            <p:nvPr/>
          </p:nvSpPr>
          <p:spPr>
            <a:xfrm>
              <a:off x="6096000" y="2508177"/>
              <a:ext cx="5061857"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accent2"/>
                  </a:solidFill>
                </a:rPr>
                <a:t>The user can demonstrate on a projector or computer,</a:t>
              </a:r>
              <a:endParaRPr lang="en-US" altLang="zh-CN" sz="1200" dirty="0">
                <a:solidFill>
                  <a:schemeClr val="accent2"/>
                </a:solidFill>
              </a:endParaRPr>
            </a:p>
          </p:txBody>
        </p:sp>
      </p:grpSp>
      <p:grpSp>
        <p:nvGrpSpPr>
          <p:cNvPr id="10" name="组合 9"/>
          <p:cNvGrpSpPr/>
          <p:nvPr/>
        </p:nvGrpSpPr>
        <p:grpSpPr>
          <a:xfrm>
            <a:off x="6281584" y="2833823"/>
            <a:ext cx="5061857" cy="722741"/>
            <a:chOff x="6096000" y="2061026"/>
            <a:chExt cx="5061857" cy="722741"/>
          </a:xfrm>
        </p:grpSpPr>
        <p:sp>
          <p:nvSpPr>
            <p:cNvPr id="11" name="文本框 10"/>
            <p:cNvSpPr txBox="1"/>
            <p:nvPr/>
          </p:nvSpPr>
          <p:spPr>
            <a:xfrm>
              <a:off x="6096000" y="2061026"/>
              <a:ext cx="2621280" cy="460375"/>
            </a:xfrm>
            <a:prstGeom prst="rect">
              <a:avLst/>
            </a:prstGeom>
            <a:noFill/>
          </p:spPr>
          <p:txBody>
            <a:bodyPr wrap="square" rtlCol="0">
              <a:spAutoFit/>
              <a:scene3d>
                <a:camera prst="orthographicFront"/>
                <a:lightRig rig="threePt" dir="t"/>
              </a:scene3d>
              <a:sp3d contourW="12700"/>
            </a:bodyPr>
            <a:lstStyle/>
            <a:p>
              <a:r>
                <a:rPr lang="zh-CN" altLang="en-US" sz="2400" dirty="0">
                  <a:solidFill>
                    <a:schemeClr val="accent2"/>
                  </a:solidFill>
                </a:rPr>
                <a:t>数据管理部分</a:t>
              </a:r>
              <a:r>
                <a:rPr lang="zh-CN" altLang="en-US" sz="2400" dirty="0">
                  <a:solidFill>
                    <a:schemeClr val="accent2"/>
                  </a:solidFill>
                </a:rPr>
                <a:t>设计</a:t>
              </a:r>
              <a:endParaRPr lang="zh-CN" altLang="en-US" sz="2400" dirty="0">
                <a:solidFill>
                  <a:schemeClr val="accent2"/>
                </a:solidFill>
              </a:endParaRPr>
            </a:p>
          </p:txBody>
        </p:sp>
        <p:sp>
          <p:nvSpPr>
            <p:cNvPr id="12" name="文本框 11"/>
            <p:cNvSpPr txBox="1"/>
            <p:nvPr/>
          </p:nvSpPr>
          <p:spPr>
            <a:xfrm>
              <a:off x="6096000" y="2508177"/>
              <a:ext cx="5061857"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accent2"/>
                  </a:solidFill>
                </a:rPr>
                <a:t>The user can demonstrate on a projector or computer,</a:t>
              </a:r>
              <a:endParaRPr lang="en-US" altLang="zh-CN" sz="1200" dirty="0">
                <a:solidFill>
                  <a:schemeClr val="accent2"/>
                </a:solidFill>
              </a:endParaRPr>
            </a:p>
          </p:txBody>
        </p:sp>
      </p:grpSp>
      <p:grpSp>
        <p:nvGrpSpPr>
          <p:cNvPr id="13" name="组合 12"/>
          <p:cNvGrpSpPr/>
          <p:nvPr/>
        </p:nvGrpSpPr>
        <p:grpSpPr>
          <a:xfrm>
            <a:off x="6281584" y="3869049"/>
            <a:ext cx="5061857" cy="722741"/>
            <a:chOff x="6096000" y="2061026"/>
            <a:chExt cx="5061857" cy="722741"/>
          </a:xfrm>
        </p:grpSpPr>
        <p:sp>
          <p:nvSpPr>
            <p:cNvPr id="14" name="文本框 13"/>
            <p:cNvSpPr txBox="1"/>
            <p:nvPr/>
          </p:nvSpPr>
          <p:spPr>
            <a:xfrm>
              <a:off x="6096000" y="2061026"/>
              <a:ext cx="2621280" cy="460375"/>
            </a:xfrm>
            <a:prstGeom prst="rect">
              <a:avLst/>
            </a:prstGeom>
            <a:noFill/>
          </p:spPr>
          <p:txBody>
            <a:bodyPr wrap="square" rtlCol="0">
              <a:spAutoFit/>
              <a:scene3d>
                <a:camera prst="orthographicFront"/>
                <a:lightRig rig="threePt" dir="t"/>
              </a:scene3d>
              <a:sp3d contourW="12700"/>
            </a:bodyPr>
            <a:lstStyle/>
            <a:p>
              <a:r>
                <a:rPr lang="zh-CN" altLang="en-US" sz="2400" dirty="0">
                  <a:solidFill>
                    <a:schemeClr val="accent2"/>
                  </a:solidFill>
                </a:rPr>
                <a:t>人机交互部分</a:t>
              </a:r>
              <a:r>
                <a:rPr lang="zh-CN" altLang="en-US" sz="2400" dirty="0">
                  <a:solidFill>
                    <a:schemeClr val="accent2"/>
                  </a:solidFill>
                </a:rPr>
                <a:t>设计</a:t>
              </a:r>
              <a:endParaRPr lang="zh-CN" altLang="en-US" sz="2400" dirty="0">
                <a:solidFill>
                  <a:schemeClr val="accent2"/>
                </a:solidFill>
              </a:endParaRPr>
            </a:p>
          </p:txBody>
        </p:sp>
        <p:sp>
          <p:nvSpPr>
            <p:cNvPr id="15" name="文本框 14"/>
            <p:cNvSpPr txBox="1"/>
            <p:nvPr/>
          </p:nvSpPr>
          <p:spPr>
            <a:xfrm>
              <a:off x="6096000" y="2508177"/>
              <a:ext cx="5061857"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accent2"/>
                  </a:solidFill>
                </a:rPr>
                <a:t>The user can demonstrate on a projector or computer,</a:t>
              </a:r>
              <a:endParaRPr lang="en-US" altLang="zh-CN" sz="1200" dirty="0">
                <a:solidFill>
                  <a:schemeClr val="accent2"/>
                </a:solidFill>
              </a:endParaRPr>
            </a:p>
          </p:txBody>
        </p:sp>
      </p:grpSp>
      <p:sp>
        <p:nvSpPr>
          <p:cNvPr id="16" name="文本框 15"/>
          <p:cNvSpPr txBox="1"/>
          <p:nvPr/>
        </p:nvSpPr>
        <p:spPr>
          <a:xfrm>
            <a:off x="5416615" y="811594"/>
            <a:ext cx="898003" cy="706755"/>
          </a:xfrm>
          <a:prstGeom prst="rect">
            <a:avLst/>
          </a:prstGeom>
          <a:noFill/>
        </p:spPr>
        <p:txBody>
          <a:bodyPr wrap="square" rtlCol="0">
            <a:spAutoFit/>
            <a:scene3d>
              <a:camera prst="orthographicFront"/>
              <a:lightRig rig="threePt" dir="t"/>
            </a:scene3d>
            <a:sp3d contourW="12700"/>
          </a:bodyPr>
          <a:lstStyle/>
          <a:p>
            <a:r>
              <a:rPr lang="en-US" altLang="zh-CN" sz="4000" b="1" i="1" dirty="0">
                <a:solidFill>
                  <a:schemeClr val="accent1"/>
                </a:solidFill>
              </a:rPr>
              <a:t>01.</a:t>
            </a:r>
            <a:endParaRPr lang="en-US" altLang="zh-CN" sz="4000" b="1" i="1" dirty="0">
              <a:solidFill>
                <a:schemeClr val="accent1"/>
              </a:solidFill>
            </a:endParaRPr>
          </a:p>
        </p:txBody>
      </p:sp>
      <p:sp>
        <p:nvSpPr>
          <p:cNvPr id="17" name="文本框 16"/>
          <p:cNvSpPr txBox="1"/>
          <p:nvPr/>
        </p:nvSpPr>
        <p:spPr>
          <a:xfrm>
            <a:off x="5416615" y="1825526"/>
            <a:ext cx="898003" cy="706755"/>
          </a:xfrm>
          <a:prstGeom prst="rect">
            <a:avLst/>
          </a:prstGeom>
          <a:noFill/>
        </p:spPr>
        <p:txBody>
          <a:bodyPr wrap="square" rtlCol="0">
            <a:spAutoFit/>
            <a:scene3d>
              <a:camera prst="orthographicFront"/>
              <a:lightRig rig="threePt" dir="t"/>
            </a:scene3d>
            <a:sp3d contourW="12700"/>
          </a:bodyPr>
          <a:lstStyle/>
          <a:p>
            <a:r>
              <a:rPr lang="en-US" altLang="zh-CN" sz="4000" b="1" i="1" dirty="0">
                <a:solidFill>
                  <a:schemeClr val="accent1"/>
                </a:solidFill>
              </a:rPr>
              <a:t>02.</a:t>
            </a:r>
            <a:endParaRPr lang="en-US" altLang="zh-CN" sz="4000" b="1" i="1" dirty="0">
              <a:solidFill>
                <a:schemeClr val="accent1"/>
              </a:solidFill>
            </a:endParaRPr>
          </a:p>
        </p:txBody>
      </p:sp>
      <p:sp>
        <p:nvSpPr>
          <p:cNvPr id="18" name="文本框 17"/>
          <p:cNvSpPr txBox="1"/>
          <p:nvPr/>
        </p:nvSpPr>
        <p:spPr>
          <a:xfrm>
            <a:off x="5416615" y="2839458"/>
            <a:ext cx="898003" cy="706755"/>
          </a:xfrm>
          <a:prstGeom prst="rect">
            <a:avLst/>
          </a:prstGeom>
          <a:noFill/>
        </p:spPr>
        <p:txBody>
          <a:bodyPr wrap="square" rtlCol="0">
            <a:spAutoFit/>
            <a:scene3d>
              <a:camera prst="orthographicFront"/>
              <a:lightRig rig="threePt" dir="t"/>
            </a:scene3d>
            <a:sp3d contourW="12700"/>
          </a:bodyPr>
          <a:lstStyle/>
          <a:p>
            <a:r>
              <a:rPr lang="en-US" altLang="zh-CN" sz="4000" b="1" i="1" dirty="0">
                <a:solidFill>
                  <a:schemeClr val="accent1"/>
                </a:solidFill>
              </a:rPr>
              <a:t>03.</a:t>
            </a:r>
            <a:endParaRPr lang="en-US" altLang="zh-CN" sz="4000" b="1" i="1" dirty="0">
              <a:solidFill>
                <a:schemeClr val="accent1"/>
              </a:solidFill>
            </a:endParaRPr>
          </a:p>
        </p:txBody>
      </p:sp>
      <p:sp>
        <p:nvSpPr>
          <p:cNvPr id="19" name="文本框 18"/>
          <p:cNvSpPr txBox="1"/>
          <p:nvPr/>
        </p:nvSpPr>
        <p:spPr>
          <a:xfrm>
            <a:off x="5416615" y="3853389"/>
            <a:ext cx="898003" cy="706755"/>
          </a:xfrm>
          <a:prstGeom prst="rect">
            <a:avLst/>
          </a:prstGeom>
          <a:noFill/>
        </p:spPr>
        <p:txBody>
          <a:bodyPr wrap="square" rtlCol="0">
            <a:spAutoFit/>
            <a:scene3d>
              <a:camera prst="orthographicFront"/>
              <a:lightRig rig="threePt" dir="t"/>
            </a:scene3d>
            <a:sp3d contourW="12700"/>
          </a:bodyPr>
          <a:lstStyle/>
          <a:p>
            <a:r>
              <a:rPr lang="en-US" altLang="zh-CN" sz="4000" b="1" i="1" dirty="0">
                <a:solidFill>
                  <a:schemeClr val="accent1"/>
                </a:solidFill>
              </a:rPr>
              <a:t>04.</a:t>
            </a:r>
            <a:endParaRPr lang="en-US" altLang="zh-CN" sz="4000" b="1" i="1" dirty="0">
              <a:solidFill>
                <a:schemeClr val="accent1"/>
              </a:solidFill>
            </a:endParaRPr>
          </a:p>
        </p:txBody>
      </p:sp>
      <p:sp>
        <p:nvSpPr>
          <p:cNvPr id="20" name="文本框 19"/>
          <p:cNvSpPr txBox="1"/>
          <p:nvPr>
            <p:custDataLst>
              <p:tags r:id="rId1"/>
            </p:custDataLst>
          </p:nvPr>
        </p:nvSpPr>
        <p:spPr>
          <a:xfrm>
            <a:off x="5416615" y="4856689"/>
            <a:ext cx="898003" cy="706755"/>
          </a:xfrm>
          <a:prstGeom prst="rect">
            <a:avLst/>
          </a:prstGeom>
          <a:noFill/>
        </p:spPr>
        <p:txBody>
          <a:bodyPr wrap="square" rtlCol="0">
            <a:spAutoFit/>
            <a:scene3d>
              <a:camera prst="orthographicFront"/>
              <a:lightRig rig="threePt" dir="t"/>
            </a:scene3d>
            <a:sp3d contourW="12700"/>
          </a:bodyPr>
          <a:p>
            <a:r>
              <a:rPr lang="en-US" altLang="zh-CN" sz="4000" b="1" i="1" dirty="0">
                <a:solidFill>
                  <a:schemeClr val="accent1"/>
                </a:solidFill>
              </a:rPr>
              <a:t>05.</a:t>
            </a:r>
            <a:endParaRPr lang="en-US" altLang="zh-CN" sz="4000" b="1" i="1" dirty="0">
              <a:solidFill>
                <a:schemeClr val="accent1"/>
              </a:solidFill>
            </a:endParaRPr>
          </a:p>
        </p:txBody>
      </p:sp>
      <p:sp>
        <p:nvSpPr>
          <p:cNvPr id="21" name="文本框 20"/>
          <p:cNvSpPr txBox="1"/>
          <p:nvPr>
            <p:custDataLst>
              <p:tags r:id="rId2"/>
            </p:custDataLst>
          </p:nvPr>
        </p:nvSpPr>
        <p:spPr>
          <a:xfrm>
            <a:off x="6441440" y="4960620"/>
            <a:ext cx="3390900" cy="460375"/>
          </a:xfrm>
          <a:prstGeom prst="rect">
            <a:avLst/>
          </a:prstGeom>
          <a:noFill/>
        </p:spPr>
        <p:txBody>
          <a:bodyPr wrap="square" rtlCol="0">
            <a:spAutoFit/>
            <a:scene3d>
              <a:camera prst="orthographicFront"/>
              <a:lightRig rig="threePt" dir="t"/>
            </a:scene3d>
            <a:sp3d contourW="12700"/>
          </a:bodyPr>
          <a:p>
            <a:r>
              <a:rPr lang="zh-CN" altLang="en-US" sz="2400" dirty="0">
                <a:solidFill>
                  <a:schemeClr val="accent2"/>
                </a:solidFill>
              </a:rPr>
              <a:t>构件及部署部分的设计</a:t>
            </a:r>
            <a:endParaRPr lang="en-US" altLang="zh-CN" sz="2400"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2500"/>
                            </p:stCondLst>
                            <p:childTnLst>
                              <p:par>
                                <p:cTn id="33" presetID="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1+#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childTnLst>
                          </p:cTn>
                        </p:par>
                        <p:par>
                          <p:cTn id="43" fill="hold">
                            <p:stCondLst>
                              <p:cond delay="3500"/>
                            </p:stCondLst>
                            <p:childTnLst>
                              <p:par>
                                <p:cTn id="44" presetID="2" presetClass="entr" presetSubtype="2"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1+#ppt_w/2"/>
                                          </p:val>
                                        </p:tav>
                                        <p:tav tm="100000">
                                          <p:val>
                                            <p:strVal val="#ppt_x"/>
                                          </p:val>
                                        </p:tav>
                                      </p:tavLst>
                                    </p:anim>
                                    <p:anim calcmode="lin" valueType="num">
                                      <p:cBhvr additive="base">
                                        <p:cTn id="47" dur="500" fill="hold"/>
                                        <p:tgtEl>
                                          <p:spTgt spid="10"/>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childTnLst>
                          </p:cTn>
                        </p:par>
                        <p:par>
                          <p:cTn id="54" fill="hold">
                            <p:stCondLst>
                              <p:cond delay="4500"/>
                            </p:stCondLst>
                            <p:childTnLst>
                              <p:par>
                                <p:cTn id="55" presetID="2" presetClass="entr" presetSubtype="2"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1+#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6" grpId="0"/>
      <p:bldP spid="17"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截图(748)"/>
          <p:cNvPicPr>
            <a:picLocks noChangeAspect="1"/>
          </p:cNvPicPr>
          <p:nvPr/>
        </p:nvPicPr>
        <p:blipFill>
          <a:blip r:embed="rId1"/>
          <a:srcRect l="13641" t="17157" r="21969" b="23824"/>
          <a:stretch>
            <a:fillRect/>
          </a:stretch>
        </p:blipFill>
        <p:spPr>
          <a:xfrm>
            <a:off x="0" y="0"/>
            <a:ext cx="12179300" cy="6279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740503" y="450599"/>
            <a:ext cx="5061857" cy="953135"/>
            <a:chOff x="6096000" y="2061026"/>
            <a:chExt cx="5061857" cy="953135"/>
          </a:xfrm>
        </p:grpSpPr>
        <p:sp>
          <p:nvSpPr>
            <p:cNvPr id="42" name="文本框 41"/>
            <p:cNvSpPr txBox="1"/>
            <p:nvPr/>
          </p:nvSpPr>
          <p:spPr>
            <a:xfrm>
              <a:off x="6096000" y="2061026"/>
              <a:ext cx="302768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数据管理部分设计</a:t>
              </a:r>
              <a:endParaRPr lang="zh-CN" altLang="en-US" sz="2800" b="1" dirty="0">
                <a:solidFill>
                  <a:schemeClr val="tx1">
                    <a:lumMod val="75000"/>
                    <a:lumOff val="25000"/>
                  </a:schemeClr>
                </a:solidFill>
                <a:latin typeface="+mn-ea"/>
              </a:endParaRPr>
            </a:p>
            <a:p>
              <a:endParaRPr lang="zh-CN" altLang="en-US" sz="2800" b="1" dirty="0">
                <a:solidFill>
                  <a:schemeClr val="accent2"/>
                </a:solidFill>
              </a:endParaRPr>
            </a:p>
          </p:txBody>
        </p:sp>
        <p:sp>
          <p:nvSpPr>
            <p:cNvPr id="43" name="文本框 42"/>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2" name="图片 1" descr="屏幕截图(728)"/>
          <p:cNvPicPr>
            <a:picLocks noChangeAspect="1"/>
          </p:cNvPicPr>
          <p:nvPr/>
        </p:nvPicPr>
        <p:blipFill>
          <a:blip r:embed="rId1"/>
          <a:srcRect l="18964" t="13759" r="13568" b="22056"/>
          <a:stretch>
            <a:fillRect/>
          </a:stretch>
        </p:blipFill>
        <p:spPr>
          <a:xfrm>
            <a:off x="70485" y="0"/>
            <a:ext cx="12166600" cy="6510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5"/>
          <p:cNvSpPr/>
          <p:nvPr/>
        </p:nvSpPr>
        <p:spPr bwMode="auto">
          <a:xfrm>
            <a:off x="4697609" y="2478939"/>
            <a:ext cx="2953217" cy="3432890"/>
          </a:xfrm>
          <a:custGeom>
            <a:avLst/>
            <a:gdLst>
              <a:gd name="T0" fmla="*/ 553107085 w 5977"/>
              <a:gd name="T1" fmla="*/ 70285550 h 6949"/>
              <a:gd name="T2" fmla="*/ 487233550 w 5977"/>
              <a:gd name="T3" fmla="*/ 359685891 h 6949"/>
              <a:gd name="T4" fmla="*/ 350301198 w 5977"/>
              <a:gd name="T5" fmla="*/ 115798432 h 6949"/>
              <a:gd name="T6" fmla="*/ 336665723 w 5977"/>
              <a:gd name="T7" fmla="*/ 128664779 h 6949"/>
              <a:gd name="T8" fmla="*/ 487425501 w 5977"/>
              <a:gd name="T9" fmla="*/ 487966836 h 6949"/>
              <a:gd name="T10" fmla="*/ 426737689 w 5977"/>
              <a:gd name="T11" fmla="*/ 535784040 h 6949"/>
              <a:gd name="T12" fmla="*/ 102747252 w 5977"/>
              <a:gd name="T13" fmla="*/ 361990214 h 6949"/>
              <a:gd name="T14" fmla="*/ 72211396 w 5977"/>
              <a:gd name="T15" fmla="*/ 375625106 h 6949"/>
              <a:gd name="T16" fmla="*/ 300559805 w 5977"/>
              <a:gd name="T17" fmla="*/ 476252431 h 6949"/>
              <a:gd name="T18" fmla="*/ 458810023 w 5977"/>
              <a:gd name="T19" fmla="*/ 679236091 h 6949"/>
              <a:gd name="T20" fmla="*/ 410029258 w 5977"/>
              <a:gd name="T21" fmla="*/ 814238084 h 6949"/>
              <a:gd name="T22" fmla="*/ 2304717 w 5977"/>
              <a:gd name="T23" fmla="*/ 744144451 h 6949"/>
              <a:gd name="T24" fmla="*/ 0 w 5977"/>
              <a:gd name="T25" fmla="*/ 778519119 h 6949"/>
              <a:gd name="T26" fmla="*/ 419439638 w 5977"/>
              <a:gd name="T27" fmla="*/ 879530717 h 6949"/>
              <a:gd name="T28" fmla="*/ 430770396 w 5977"/>
              <a:gd name="T29" fmla="*/ 1158560951 h 6949"/>
              <a:gd name="T30" fmla="*/ 300559805 w 5977"/>
              <a:gd name="T31" fmla="*/ 1274167466 h 6949"/>
              <a:gd name="T32" fmla="*/ 174382360 w 5977"/>
              <a:gd name="T33" fmla="*/ 1298364383 h 6949"/>
              <a:gd name="T34" fmla="*/ 763979262 w 5977"/>
              <a:gd name="T35" fmla="*/ 1322752778 h 6949"/>
              <a:gd name="T36" fmla="*/ 853474940 w 5977"/>
              <a:gd name="T37" fmla="*/ 1303164944 h 6949"/>
              <a:gd name="T38" fmla="*/ 766283979 w 5977"/>
              <a:gd name="T39" fmla="*/ 1282233251 h 6949"/>
              <a:gd name="T40" fmla="*/ 599391621 w 5977"/>
              <a:gd name="T41" fmla="*/ 1171043463 h 6949"/>
              <a:gd name="T42" fmla="*/ 595934326 w 5977"/>
              <a:gd name="T43" fmla="*/ 916593980 h 6949"/>
              <a:gd name="T44" fmla="*/ 886123563 w 5977"/>
              <a:gd name="T45" fmla="*/ 798298870 h 6949"/>
              <a:gd name="T46" fmla="*/ 1147889272 w 5977"/>
              <a:gd name="T47" fmla="*/ 773910474 h 6949"/>
              <a:gd name="T48" fmla="*/ 1146544744 w 5977"/>
              <a:gd name="T49" fmla="*/ 735310997 h 6949"/>
              <a:gd name="T50" fmla="*/ 1096611840 w 5977"/>
              <a:gd name="T51" fmla="*/ 748561178 h 6949"/>
              <a:gd name="T52" fmla="*/ 589788853 w 5977"/>
              <a:gd name="T53" fmla="*/ 814814274 h 6949"/>
              <a:gd name="T54" fmla="*/ 635305150 w 5977"/>
              <a:gd name="T55" fmla="*/ 568238220 h 6949"/>
              <a:gd name="T56" fmla="*/ 1048982776 w 5977"/>
              <a:gd name="T57" fmla="*/ 422866120 h 6949"/>
              <a:gd name="T58" fmla="*/ 1035347301 w 5977"/>
              <a:gd name="T59" fmla="*/ 406926906 h 6949"/>
              <a:gd name="T60" fmla="*/ 734403157 w 5977"/>
              <a:gd name="T61" fmla="*/ 474524299 h 6949"/>
              <a:gd name="T62" fmla="*/ 560020797 w 5977"/>
              <a:gd name="T63" fmla="*/ 545386039 h 6949"/>
              <a:gd name="T64" fmla="*/ 592093570 w 5977"/>
              <a:gd name="T65" fmla="*/ 456472680 h 6949"/>
              <a:gd name="T66" fmla="*/ 779535115 w 5977"/>
              <a:gd name="T67" fmla="*/ 194533602 h 6949"/>
              <a:gd name="T68" fmla="*/ 656430626 w 5977"/>
              <a:gd name="T69" fmla="*/ 351812462 h 6949"/>
              <a:gd name="T70" fmla="*/ 538895321 w 5977"/>
              <a:gd name="T71" fmla="*/ 408463120 h 6949"/>
              <a:gd name="T72" fmla="*/ 572120233 w 5977"/>
              <a:gd name="T73" fmla="*/ 103700193 h 6949"/>
              <a:gd name="T74" fmla="*/ 563093753 w 5977"/>
              <a:gd name="T75" fmla="*/ 191917 h 6949"/>
              <a:gd name="T76" fmla="*/ 534862176 w 5977"/>
              <a:gd name="T77" fmla="*/ 0 h 69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977" h="6949">
                <a:moveTo>
                  <a:pt x="2785" y="0"/>
                </a:moveTo>
                <a:cubicBezTo>
                  <a:pt x="2841" y="42"/>
                  <a:pt x="2858" y="134"/>
                  <a:pt x="2880" y="366"/>
                </a:cubicBezTo>
                <a:cubicBezTo>
                  <a:pt x="2910" y="674"/>
                  <a:pt x="2891" y="857"/>
                  <a:pt x="2760" y="1513"/>
                </a:cubicBezTo>
                <a:cubicBezTo>
                  <a:pt x="2638" y="2133"/>
                  <a:pt x="2639" y="2130"/>
                  <a:pt x="2537" y="1873"/>
                </a:cubicBezTo>
                <a:cubicBezTo>
                  <a:pt x="2413" y="1562"/>
                  <a:pt x="2149" y="1060"/>
                  <a:pt x="1997" y="847"/>
                </a:cubicBezTo>
                <a:cubicBezTo>
                  <a:pt x="1912" y="730"/>
                  <a:pt x="1834" y="619"/>
                  <a:pt x="1824" y="603"/>
                </a:cubicBezTo>
                <a:cubicBezTo>
                  <a:pt x="1821" y="599"/>
                  <a:pt x="1822" y="588"/>
                  <a:pt x="1825" y="573"/>
                </a:cubicBezTo>
                <a:cubicBezTo>
                  <a:pt x="1802" y="607"/>
                  <a:pt x="1779" y="639"/>
                  <a:pt x="1753" y="670"/>
                </a:cubicBezTo>
                <a:cubicBezTo>
                  <a:pt x="1818" y="723"/>
                  <a:pt x="2054" y="1118"/>
                  <a:pt x="2190" y="1400"/>
                </a:cubicBezTo>
                <a:cubicBezTo>
                  <a:pt x="2346" y="1724"/>
                  <a:pt x="2539" y="2359"/>
                  <a:pt x="2538" y="2541"/>
                </a:cubicBezTo>
                <a:cubicBezTo>
                  <a:pt x="2537" y="2685"/>
                  <a:pt x="2494" y="2855"/>
                  <a:pt x="2446" y="2903"/>
                </a:cubicBezTo>
                <a:cubicBezTo>
                  <a:pt x="2409" y="2940"/>
                  <a:pt x="2382" y="2926"/>
                  <a:pt x="2222" y="2790"/>
                </a:cubicBezTo>
                <a:cubicBezTo>
                  <a:pt x="1978" y="2584"/>
                  <a:pt x="1756" y="2436"/>
                  <a:pt x="1436" y="2266"/>
                </a:cubicBezTo>
                <a:cubicBezTo>
                  <a:pt x="1187" y="2133"/>
                  <a:pt x="694" y="1925"/>
                  <a:pt x="535" y="1885"/>
                </a:cubicBezTo>
                <a:cubicBezTo>
                  <a:pt x="470" y="1868"/>
                  <a:pt x="435" y="1856"/>
                  <a:pt x="420" y="1823"/>
                </a:cubicBezTo>
                <a:cubicBezTo>
                  <a:pt x="408" y="1868"/>
                  <a:pt x="393" y="1913"/>
                  <a:pt x="376" y="1956"/>
                </a:cubicBezTo>
                <a:cubicBezTo>
                  <a:pt x="383" y="1953"/>
                  <a:pt x="389" y="1951"/>
                  <a:pt x="395" y="1951"/>
                </a:cubicBezTo>
                <a:cubicBezTo>
                  <a:pt x="549" y="1951"/>
                  <a:pt x="1204" y="2247"/>
                  <a:pt x="1565" y="2480"/>
                </a:cubicBezTo>
                <a:cubicBezTo>
                  <a:pt x="1801" y="2632"/>
                  <a:pt x="2168" y="2981"/>
                  <a:pt x="2287" y="3167"/>
                </a:cubicBezTo>
                <a:cubicBezTo>
                  <a:pt x="2358" y="3279"/>
                  <a:pt x="2375" y="3338"/>
                  <a:pt x="2389" y="3537"/>
                </a:cubicBezTo>
                <a:cubicBezTo>
                  <a:pt x="2407" y="3784"/>
                  <a:pt x="2356" y="4253"/>
                  <a:pt x="2309" y="4282"/>
                </a:cubicBezTo>
                <a:cubicBezTo>
                  <a:pt x="2294" y="4291"/>
                  <a:pt x="2216" y="4272"/>
                  <a:pt x="2135" y="4240"/>
                </a:cubicBezTo>
                <a:cubicBezTo>
                  <a:pt x="1771" y="4095"/>
                  <a:pt x="1129" y="3975"/>
                  <a:pt x="401" y="3915"/>
                </a:cubicBezTo>
                <a:cubicBezTo>
                  <a:pt x="234" y="3901"/>
                  <a:pt x="89" y="3886"/>
                  <a:pt x="12" y="3875"/>
                </a:cubicBezTo>
                <a:cubicBezTo>
                  <a:pt x="12" y="3877"/>
                  <a:pt x="12" y="3878"/>
                  <a:pt x="12" y="3880"/>
                </a:cubicBezTo>
                <a:cubicBezTo>
                  <a:pt x="12" y="3939"/>
                  <a:pt x="8" y="3997"/>
                  <a:pt x="0" y="4054"/>
                </a:cubicBezTo>
                <a:lnTo>
                  <a:pt x="229" y="4057"/>
                </a:lnTo>
                <a:cubicBezTo>
                  <a:pt x="1035" y="4066"/>
                  <a:pt x="1849" y="4284"/>
                  <a:pt x="2184" y="4580"/>
                </a:cubicBezTo>
                <a:cubicBezTo>
                  <a:pt x="2296" y="4678"/>
                  <a:pt x="2311" y="4707"/>
                  <a:pt x="2329" y="4848"/>
                </a:cubicBezTo>
                <a:cubicBezTo>
                  <a:pt x="2353" y="5035"/>
                  <a:pt x="2303" y="5720"/>
                  <a:pt x="2243" y="6033"/>
                </a:cubicBezTo>
                <a:cubicBezTo>
                  <a:pt x="2219" y="6155"/>
                  <a:pt x="2177" y="6286"/>
                  <a:pt x="2148" y="6324"/>
                </a:cubicBezTo>
                <a:cubicBezTo>
                  <a:pt x="2078" y="6419"/>
                  <a:pt x="1739" y="6599"/>
                  <a:pt x="1565" y="6635"/>
                </a:cubicBezTo>
                <a:cubicBezTo>
                  <a:pt x="1488" y="6651"/>
                  <a:pt x="1312" y="6682"/>
                  <a:pt x="1175" y="6704"/>
                </a:cubicBezTo>
                <a:cubicBezTo>
                  <a:pt x="1037" y="6727"/>
                  <a:pt x="917" y="6752"/>
                  <a:pt x="908" y="6761"/>
                </a:cubicBezTo>
                <a:cubicBezTo>
                  <a:pt x="846" y="6823"/>
                  <a:pt x="1154" y="6882"/>
                  <a:pt x="1733" y="6919"/>
                </a:cubicBezTo>
                <a:cubicBezTo>
                  <a:pt x="2214" y="6949"/>
                  <a:pt x="3600" y="6930"/>
                  <a:pt x="3978" y="6888"/>
                </a:cubicBezTo>
                <a:cubicBezTo>
                  <a:pt x="4141" y="6870"/>
                  <a:pt x="4313" y="6840"/>
                  <a:pt x="4359" y="6821"/>
                </a:cubicBezTo>
                <a:lnTo>
                  <a:pt x="4444" y="6786"/>
                </a:lnTo>
                <a:lnTo>
                  <a:pt x="4380" y="6752"/>
                </a:lnTo>
                <a:cubicBezTo>
                  <a:pt x="4344" y="6733"/>
                  <a:pt x="4169" y="6699"/>
                  <a:pt x="3990" y="6677"/>
                </a:cubicBezTo>
                <a:cubicBezTo>
                  <a:pt x="3636" y="6633"/>
                  <a:pt x="3384" y="6538"/>
                  <a:pt x="3223" y="6387"/>
                </a:cubicBezTo>
                <a:cubicBezTo>
                  <a:pt x="3147" y="6317"/>
                  <a:pt x="3136" y="6284"/>
                  <a:pt x="3121" y="6098"/>
                </a:cubicBezTo>
                <a:cubicBezTo>
                  <a:pt x="3098" y="5808"/>
                  <a:pt x="3092" y="5584"/>
                  <a:pt x="3098" y="5147"/>
                </a:cubicBezTo>
                <a:lnTo>
                  <a:pt x="3103" y="4773"/>
                </a:lnTo>
                <a:lnTo>
                  <a:pt x="3201" y="4665"/>
                </a:lnTo>
                <a:cubicBezTo>
                  <a:pt x="3389" y="4458"/>
                  <a:pt x="3879" y="4281"/>
                  <a:pt x="4614" y="4157"/>
                </a:cubicBezTo>
                <a:cubicBezTo>
                  <a:pt x="4997" y="4092"/>
                  <a:pt x="5912" y="4000"/>
                  <a:pt x="5966" y="4021"/>
                </a:cubicBezTo>
                <a:cubicBezTo>
                  <a:pt x="5969" y="4022"/>
                  <a:pt x="5973" y="4026"/>
                  <a:pt x="5977" y="4030"/>
                </a:cubicBezTo>
                <a:cubicBezTo>
                  <a:pt x="5971" y="3983"/>
                  <a:pt x="5968" y="3935"/>
                  <a:pt x="5968" y="3887"/>
                </a:cubicBezTo>
                <a:cubicBezTo>
                  <a:pt x="5968" y="3867"/>
                  <a:pt x="5969" y="3848"/>
                  <a:pt x="5970" y="3829"/>
                </a:cubicBezTo>
                <a:cubicBezTo>
                  <a:pt x="5961" y="3854"/>
                  <a:pt x="5951" y="3871"/>
                  <a:pt x="5942" y="3877"/>
                </a:cubicBezTo>
                <a:cubicBezTo>
                  <a:pt x="5925" y="3888"/>
                  <a:pt x="5821" y="3898"/>
                  <a:pt x="5710" y="3898"/>
                </a:cubicBezTo>
                <a:cubicBezTo>
                  <a:pt x="5247" y="3899"/>
                  <a:pt x="4355" y="4013"/>
                  <a:pt x="3586" y="4169"/>
                </a:cubicBezTo>
                <a:cubicBezTo>
                  <a:pt x="3302" y="4226"/>
                  <a:pt x="3085" y="4257"/>
                  <a:pt x="3071" y="4243"/>
                </a:cubicBezTo>
                <a:cubicBezTo>
                  <a:pt x="3043" y="4215"/>
                  <a:pt x="2962" y="3612"/>
                  <a:pt x="2962" y="3431"/>
                </a:cubicBezTo>
                <a:cubicBezTo>
                  <a:pt x="2962" y="3287"/>
                  <a:pt x="3037" y="3185"/>
                  <a:pt x="3308" y="2959"/>
                </a:cubicBezTo>
                <a:cubicBezTo>
                  <a:pt x="3708" y="2626"/>
                  <a:pt x="4264" y="2412"/>
                  <a:pt x="5130" y="2260"/>
                </a:cubicBezTo>
                <a:lnTo>
                  <a:pt x="5462" y="2202"/>
                </a:lnTo>
                <a:cubicBezTo>
                  <a:pt x="5441" y="2169"/>
                  <a:pt x="5420" y="2136"/>
                  <a:pt x="5403" y="2101"/>
                </a:cubicBezTo>
                <a:cubicBezTo>
                  <a:pt x="5400" y="2110"/>
                  <a:pt x="5397" y="2116"/>
                  <a:pt x="5391" y="2119"/>
                </a:cubicBezTo>
                <a:cubicBezTo>
                  <a:pt x="5374" y="2130"/>
                  <a:pt x="5204" y="2161"/>
                  <a:pt x="5015" y="2189"/>
                </a:cubicBezTo>
                <a:cubicBezTo>
                  <a:pt x="4603" y="2249"/>
                  <a:pt x="4090" y="2371"/>
                  <a:pt x="3824" y="2471"/>
                </a:cubicBezTo>
                <a:cubicBezTo>
                  <a:pt x="3718" y="2511"/>
                  <a:pt x="3480" y="2623"/>
                  <a:pt x="3296" y="2720"/>
                </a:cubicBezTo>
                <a:cubicBezTo>
                  <a:pt x="2967" y="2892"/>
                  <a:pt x="2959" y="2895"/>
                  <a:pt x="2916" y="2840"/>
                </a:cubicBezTo>
                <a:cubicBezTo>
                  <a:pt x="2888" y="2802"/>
                  <a:pt x="2878" y="2747"/>
                  <a:pt x="2887" y="2673"/>
                </a:cubicBezTo>
                <a:cubicBezTo>
                  <a:pt x="2899" y="2585"/>
                  <a:pt x="2938" y="2526"/>
                  <a:pt x="3083" y="2377"/>
                </a:cubicBezTo>
                <a:cubicBezTo>
                  <a:pt x="3474" y="1976"/>
                  <a:pt x="3779" y="1561"/>
                  <a:pt x="3990" y="1139"/>
                </a:cubicBezTo>
                <a:cubicBezTo>
                  <a:pt x="4014" y="1091"/>
                  <a:pt x="4038" y="1048"/>
                  <a:pt x="4059" y="1013"/>
                </a:cubicBezTo>
                <a:cubicBezTo>
                  <a:pt x="4029" y="994"/>
                  <a:pt x="4001" y="975"/>
                  <a:pt x="3973" y="953"/>
                </a:cubicBezTo>
                <a:cubicBezTo>
                  <a:pt x="3895" y="1157"/>
                  <a:pt x="3635" y="1579"/>
                  <a:pt x="3418" y="1832"/>
                </a:cubicBezTo>
                <a:cubicBezTo>
                  <a:pt x="3264" y="2012"/>
                  <a:pt x="2893" y="2318"/>
                  <a:pt x="2830" y="2318"/>
                </a:cubicBezTo>
                <a:cubicBezTo>
                  <a:pt x="2793" y="2318"/>
                  <a:pt x="2789" y="2289"/>
                  <a:pt x="2806" y="2127"/>
                </a:cubicBezTo>
                <a:cubicBezTo>
                  <a:pt x="2817" y="2022"/>
                  <a:pt x="2845" y="1835"/>
                  <a:pt x="2867" y="1711"/>
                </a:cubicBezTo>
                <a:cubicBezTo>
                  <a:pt x="2974" y="1120"/>
                  <a:pt x="2996" y="891"/>
                  <a:pt x="2979" y="540"/>
                </a:cubicBezTo>
                <a:cubicBezTo>
                  <a:pt x="2970" y="346"/>
                  <a:pt x="2955" y="140"/>
                  <a:pt x="2946" y="84"/>
                </a:cubicBezTo>
                <a:lnTo>
                  <a:pt x="2932" y="1"/>
                </a:lnTo>
                <a:cubicBezTo>
                  <a:pt x="2909" y="2"/>
                  <a:pt x="2886" y="3"/>
                  <a:pt x="2863" y="3"/>
                </a:cubicBezTo>
                <a:cubicBezTo>
                  <a:pt x="2836" y="3"/>
                  <a:pt x="2811" y="2"/>
                  <a:pt x="2785" y="0"/>
                </a:cubicBezTo>
                <a:close/>
              </a:path>
            </a:pathLst>
          </a:custGeom>
          <a:solidFill>
            <a:schemeClr val="accent2"/>
          </a:solidFill>
          <a:ln>
            <a:noFill/>
          </a:ln>
        </p:spPr>
        <p:txBody>
          <a:bodyPr/>
          <a:lstStyle/>
          <a:p>
            <a:endParaRPr lang="zh-CN" altLang="en-US">
              <a:solidFill>
                <a:schemeClr val="tx1">
                  <a:lumMod val="65000"/>
                  <a:lumOff val="35000"/>
                </a:schemeClr>
              </a:solidFill>
            </a:endParaRPr>
          </a:p>
        </p:txBody>
      </p:sp>
      <p:grpSp>
        <p:nvGrpSpPr>
          <p:cNvPr id="30" name="组合 29"/>
          <p:cNvGrpSpPr/>
          <p:nvPr/>
        </p:nvGrpSpPr>
        <p:grpSpPr>
          <a:xfrm>
            <a:off x="1740503" y="450599"/>
            <a:ext cx="5061857" cy="953135"/>
            <a:chOff x="6096000" y="2061026"/>
            <a:chExt cx="5061857" cy="953135"/>
          </a:xfrm>
        </p:grpSpPr>
        <p:sp>
          <p:nvSpPr>
            <p:cNvPr id="31" name="文本框 30"/>
            <p:cNvSpPr txBox="1"/>
            <p:nvPr/>
          </p:nvSpPr>
          <p:spPr>
            <a:xfrm>
              <a:off x="6096000" y="2061026"/>
              <a:ext cx="302768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数据管理部分设计</a:t>
              </a:r>
              <a:endParaRPr lang="zh-CN" altLang="en-US" sz="2800" b="1" dirty="0">
                <a:solidFill>
                  <a:schemeClr val="tx1">
                    <a:lumMod val="75000"/>
                    <a:lumOff val="25000"/>
                  </a:schemeClr>
                </a:solidFill>
                <a:latin typeface="+mn-ea"/>
              </a:endParaRPr>
            </a:p>
            <a:p>
              <a:endParaRPr lang="zh-CN" altLang="en-US" sz="2800" b="1" dirty="0">
                <a:solidFill>
                  <a:schemeClr val="accent2"/>
                </a:solidFill>
              </a:endParaRPr>
            </a:p>
          </p:txBody>
        </p:sp>
        <p:sp>
          <p:nvSpPr>
            <p:cNvPr id="32" name="文本框 31"/>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2" name="图片 1" descr="屏幕截图(731)"/>
          <p:cNvPicPr>
            <a:picLocks noChangeAspect="1"/>
          </p:cNvPicPr>
          <p:nvPr/>
        </p:nvPicPr>
        <p:blipFill>
          <a:blip r:embed="rId1"/>
          <a:srcRect l="24453" t="23519" r="18474" b="26787"/>
          <a:stretch>
            <a:fillRect/>
          </a:stretch>
        </p:blipFill>
        <p:spPr>
          <a:xfrm>
            <a:off x="-61595" y="0"/>
            <a:ext cx="6958330" cy="3408045"/>
          </a:xfrm>
          <a:prstGeom prst="rect">
            <a:avLst/>
          </a:prstGeom>
        </p:spPr>
      </p:pic>
      <p:pic>
        <p:nvPicPr>
          <p:cNvPr id="3" name="图片 2" descr="屏幕截图(732)"/>
          <p:cNvPicPr>
            <a:picLocks noChangeAspect="1"/>
          </p:cNvPicPr>
          <p:nvPr/>
        </p:nvPicPr>
        <p:blipFill>
          <a:blip r:embed="rId2"/>
          <a:srcRect l="24948" t="18194" r="17318" b="21315"/>
          <a:stretch>
            <a:fillRect/>
          </a:stretch>
        </p:blipFill>
        <p:spPr>
          <a:xfrm>
            <a:off x="5153025" y="0"/>
            <a:ext cx="7038975" cy="4148455"/>
          </a:xfrm>
          <a:prstGeom prst="rect">
            <a:avLst/>
          </a:prstGeom>
        </p:spPr>
      </p:pic>
      <p:pic>
        <p:nvPicPr>
          <p:cNvPr id="8" name="图片 7" descr="屏幕截图(733)"/>
          <p:cNvPicPr>
            <a:picLocks noChangeAspect="1"/>
          </p:cNvPicPr>
          <p:nvPr/>
        </p:nvPicPr>
        <p:blipFill>
          <a:blip r:embed="rId3"/>
          <a:srcRect l="23865" t="20472" r="17734" b="30185"/>
          <a:stretch>
            <a:fillRect/>
          </a:stretch>
        </p:blipFill>
        <p:spPr>
          <a:xfrm>
            <a:off x="180975" y="3300730"/>
            <a:ext cx="7120255" cy="3383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4713" y="3398461"/>
            <a:ext cx="3840480" cy="1198880"/>
          </a:xfrm>
          <a:prstGeom prst="rect">
            <a:avLst/>
          </a:prstGeom>
          <a:noFill/>
        </p:spPr>
        <p:txBody>
          <a:bodyPr wrap="none" rtlCol="0">
            <a:spAutoFit/>
            <a:scene3d>
              <a:camera prst="orthographicFront"/>
              <a:lightRig rig="threePt" dir="t"/>
            </a:scene3d>
            <a:sp3d contourW="12700"/>
          </a:bodyPr>
          <a:lstStyle/>
          <a:p>
            <a:pPr algn="l"/>
            <a:r>
              <a:rPr lang="zh-CN" altLang="en-US" sz="3600" dirty="0">
                <a:solidFill>
                  <a:schemeClr val="accent2"/>
                </a:solidFill>
                <a:sym typeface="+mn-ea"/>
              </a:rPr>
              <a:t>人机交互部分设计</a:t>
            </a:r>
            <a:endParaRPr lang="zh-CN" altLang="en-US" sz="3600" dirty="0">
              <a:solidFill>
                <a:schemeClr val="accent2"/>
              </a:solidFill>
            </a:endParaRPr>
          </a:p>
          <a:p>
            <a:endParaRPr lang="zh-CN" altLang="en-US" sz="3600" b="1" dirty="0">
              <a:solidFill>
                <a:schemeClr val="tx1">
                  <a:lumMod val="75000"/>
                  <a:lumOff val="25000"/>
                </a:schemeClr>
              </a:solidFill>
              <a:latin typeface="+mn-ea"/>
            </a:endParaRPr>
          </a:p>
        </p:txBody>
      </p:sp>
      <p:sp>
        <p:nvSpPr>
          <p:cNvPr id="4" name="文本框 3"/>
          <p:cNvSpPr txBox="1"/>
          <p:nvPr/>
        </p:nvSpPr>
        <p:spPr>
          <a:xfrm>
            <a:off x="874713" y="2482009"/>
            <a:ext cx="2254528"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accent1"/>
                </a:solidFill>
                <a:ea typeface="时尚中黑简体" panose="01010104010101010101" pitchFamily="2" charset="-122"/>
              </a:rPr>
              <a:t>PART </a:t>
            </a:r>
            <a:r>
              <a:rPr lang="en-US" altLang="zh-CN" sz="4000" b="1" dirty="0" smtClean="0">
                <a:solidFill>
                  <a:schemeClr val="accent1"/>
                </a:solidFill>
                <a:ea typeface="时尚中黑简体" panose="01010104010101010101" pitchFamily="2" charset="-122"/>
              </a:rPr>
              <a:t>04</a:t>
            </a:r>
            <a:endParaRPr lang="zh-CN" altLang="en-US" sz="4000" b="1" dirty="0">
              <a:solidFill>
                <a:schemeClr val="accent1"/>
              </a:solidFill>
              <a:ea typeface="时尚中黑简体" panose="01010104010101010101" pitchFamily="2" charset="-122"/>
            </a:endParaRPr>
          </a:p>
        </p:txBody>
      </p:sp>
      <p:cxnSp>
        <p:nvCxnSpPr>
          <p:cNvPr id="5" name="直接连接符 4"/>
          <p:cNvCxnSpPr/>
          <p:nvPr/>
        </p:nvCxnSpPr>
        <p:spPr>
          <a:xfrm>
            <a:off x="1014413" y="3294178"/>
            <a:ext cx="70998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69bbc85e-124a-484c-b6e8-f26f596bdbac"/>
          <p:cNvGrpSpPr>
            <a:grpSpLocks noChangeAspect="1"/>
          </p:cNvGrpSpPr>
          <p:nvPr/>
        </p:nvGrpSpPr>
        <p:grpSpPr>
          <a:xfrm>
            <a:off x="773921" y="1781252"/>
            <a:ext cx="10481539" cy="3155982"/>
            <a:chOff x="1352296" y="2075616"/>
            <a:chExt cx="9423733" cy="2837478"/>
          </a:xfrm>
        </p:grpSpPr>
        <p:sp>
          <p:nvSpPr>
            <p:cNvPr id="4" name="Freeform: Shape 1"/>
            <p:cNvSpPr/>
            <p:nvPr/>
          </p:nvSpPr>
          <p:spPr bwMode="auto">
            <a:xfrm>
              <a:off x="7903489" y="4066475"/>
              <a:ext cx="461062" cy="455213"/>
            </a:xfrm>
            <a:custGeom>
              <a:avLst/>
              <a:gdLst>
                <a:gd name="T0" fmla="*/ 186 w 200"/>
                <a:gd name="T1" fmla="*/ 0 h 197"/>
                <a:gd name="T2" fmla="*/ 14 w 200"/>
                <a:gd name="T3" fmla="*/ 0 h 197"/>
                <a:gd name="T4" fmla="*/ 0 w 200"/>
                <a:gd name="T5" fmla="*/ 15 h 197"/>
                <a:gd name="T6" fmla="*/ 0 w 200"/>
                <a:gd name="T7" fmla="*/ 127 h 197"/>
                <a:gd name="T8" fmla="*/ 14 w 200"/>
                <a:gd name="T9" fmla="*/ 141 h 197"/>
                <a:gd name="T10" fmla="*/ 82 w 200"/>
                <a:gd name="T11" fmla="*/ 141 h 197"/>
                <a:gd name="T12" fmla="*/ 55 w 200"/>
                <a:gd name="T13" fmla="*/ 189 h 197"/>
                <a:gd name="T14" fmla="*/ 58 w 200"/>
                <a:gd name="T15" fmla="*/ 197 h 197"/>
                <a:gd name="T16" fmla="*/ 61 w 200"/>
                <a:gd name="T17" fmla="*/ 197 h 197"/>
                <a:gd name="T18" fmla="*/ 66 w 200"/>
                <a:gd name="T19" fmla="*/ 194 h 197"/>
                <a:gd name="T20" fmla="*/ 95 w 200"/>
                <a:gd name="T21" fmla="*/ 141 h 197"/>
                <a:gd name="T22" fmla="*/ 105 w 200"/>
                <a:gd name="T23" fmla="*/ 141 h 197"/>
                <a:gd name="T24" fmla="*/ 134 w 200"/>
                <a:gd name="T25" fmla="*/ 194 h 197"/>
                <a:gd name="T26" fmla="*/ 140 w 200"/>
                <a:gd name="T27" fmla="*/ 197 h 197"/>
                <a:gd name="T28" fmla="*/ 142 w 200"/>
                <a:gd name="T29" fmla="*/ 197 h 197"/>
                <a:gd name="T30" fmla="*/ 145 w 200"/>
                <a:gd name="T31" fmla="*/ 189 h 197"/>
                <a:gd name="T32" fmla="*/ 118 w 200"/>
                <a:gd name="T33" fmla="*/ 141 h 197"/>
                <a:gd name="T34" fmla="*/ 186 w 200"/>
                <a:gd name="T35" fmla="*/ 141 h 197"/>
                <a:gd name="T36" fmla="*/ 200 w 200"/>
                <a:gd name="T37" fmla="*/ 127 h 197"/>
                <a:gd name="T38" fmla="*/ 200 w 200"/>
                <a:gd name="T39" fmla="*/ 15 h 197"/>
                <a:gd name="T40" fmla="*/ 186 w 200"/>
                <a:gd name="T41" fmla="*/ 0 h 197"/>
                <a:gd name="T42" fmla="*/ 188 w 200"/>
                <a:gd name="T43" fmla="*/ 120 h 197"/>
                <a:gd name="T44" fmla="*/ 12 w 200"/>
                <a:gd name="T45" fmla="*/ 120 h 197"/>
                <a:gd name="T46" fmla="*/ 12 w 200"/>
                <a:gd name="T47" fmla="*/ 14 h 197"/>
                <a:gd name="T48" fmla="*/ 188 w 200"/>
                <a:gd name="T49" fmla="*/ 14 h 197"/>
                <a:gd name="T50" fmla="*/ 188 w 200"/>
                <a:gd name="T51" fmla="*/ 120 h 197"/>
                <a:gd name="T52" fmla="*/ 148 w 200"/>
                <a:gd name="T53" fmla="*/ 99 h 197"/>
                <a:gd name="T54" fmla="*/ 124 w 200"/>
                <a:gd name="T55" fmla="*/ 99 h 197"/>
                <a:gd name="T56" fmla="*/ 124 w 200"/>
                <a:gd name="T57" fmla="*/ 29 h 197"/>
                <a:gd name="T58" fmla="*/ 148 w 200"/>
                <a:gd name="T59" fmla="*/ 29 h 197"/>
                <a:gd name="T60" fmla="*/ 148 w 200"/>
                <a:gd name="T61" fmla="*/ 99 h 197"/>
                <a:gd name="T62" fmla="*/ 76 w 200"/>
                <a:gd name="T63" fmla="*/ 99 h 197"/>
                <a:gd name="T64" fmla="*/ 52 w 200"/>
                <a:gd name="T65" fmla="*/ 99 h 197"/>
                <a:gd name="T66" fmla="*/ 52 w 200"/>
                <a:gd name="T67" fmla="*/ 66 h 197"/>
                <a:gd name="T68" fmla="*/ 76 w 200"/>
                <a:gd name="T69" fmla="*/ 66 h 197"/>
                <a:gd name="T70" fmla="*/ 76 w 200"/>
                <a:gd name="T71" fmla="*/ 99 h 197"/>
                <a:gd name="T72" fmla="*/ 112 w 200"/>
                <a:gd name="T73" fmla="*/ 99 h 197"/>
                <a:gd name="T74" fmla="*/ 88 w 200"/>
                <a:gd name="T75" fmla="*/ 99 h 197"/>
                <a:gd name="T76" fmla="*/ 88 w 200"/>
                <a:gd name="T77" fmla="*/ 47 h 197"/>
                <a:gd name="T78" fmla="*/ 112 w 200"/>
                <a:gd name="T79" fmla="*/ 47 h 197"/>
                <a:gd name="T80" fmla="*/ 112 w 200"/>
                <a:gd name="T81"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97">
                  <a:moveTo>
                    <a:pt x="186" y="0"/>
                  </a:moveTo>
                  <a:cubicBezTo>
                    <a:pt x="14" y="0"/>
                    <a:pt x="14" y="0"/>
                    <a:pt x="14" y="0"/>
                  </a:cubicBezTo>
                  <a:cubicBezTo>
                    <a:pt x="6" y="0"/>
                    <a:pt x="0" y="7"/>
                    <a:pt x="0" y="15"/>
                  </a:cubicBezTo>
                  <a:cubicBezTo>
                    <a:pt x="0" y="127"/>
                    <a:pt x="0" y="127"/>
                    <a:pt x="0" y="127"/>
                  </a:cubicBezTo>
                  <a:cubicBezTo>
                    <a:pt x="0" y="135"/>
                    <a:pt x="6" y="141"/>
                    <a:pt x="14" y="141"/>
                  </a:cubicBezTo>
                  <a:cubicBezTo>
                    <a:pt x="82" y="141"/>
                    <a:pt x="82" y="141"/>
                    <a:pt x="82" y="141"/>
                  </a:cubicBezTo>
                  <a:cubicBezTo>
                    <a:pt x="55" y="189"/>
                    <a:pt x="55" y="189"/>
                    <a:pt x="55" y="189"/>
                  </a:cubicBezTo>
                  <a:cubicBezTo>
                    <a:pt x="54" y="191"/>
                    <a:pt x="55" y="195"/>
                    <a:pt x="58" y="197"/>
                  </a:cubicBezTo>
                  <a:cubicBezTo>
                    <a:pt x="59" y="197"/>
                    <a:pt x="60" y="197"/>
                    <a:pt x="61" y="197"/>
                  </a:cubicBezTo>
                  <a:cubicBezTo>
                    <a:pt x="63" y="197"/>
                    <a:pt x="65" y="196"/>
                    <a:pt x="66" y="194"/>
                  </a:cubicBezTo>
                  <a:cubicBezTo>
                    <a:pt x="95" y="141"/>
                    <a:pt x="95" y="141"/>
                    <a:pt x="95" y="141"/>
                  </a:cubicBezTo>
                  <a:cubicBezTo>
                    <a:pt x="105" y="141"/>
                    <a:pt x="105" y="141"/>
                    <a:pt x="105" y="141"/>
                  </a:cubicBezTo>
                  <a:cubicBezTo>
                    <a:pt x="134" y="194"/>
                    <a:pt x="134" y="194"/>
                    <a:pt x="134" y="194"/>
                  </a:cubicBezTo>
                  <a:cubicBezTo>
                    <a:pt x="135" y="196"/>
                    <a:pt x="137" y="197"/>
                    <a:pt x="140" y="197"/>
                  </a:cubicBezTo>
                  <a:cubicBezTo>
                    <a:pt x="140" y="197"/>
                    <a:pt x="141" y="197"/>
                    <a:pt x="142" y="197"/>
                  </a:cubicBezTo>
                  <a:cubicBezTo>
                    <a:pt x="145" y="195"/>
                    <a:pt x="146" y="191"/>
                    <a:pt x="145" y="189"/>
                  </a:cubicBezTo>
                  <a:cubicBezTo>
                    <a:pt x="118" y="141"/>
                    <a:pt x="118" y="141"/>
                    <a:pt x="118" y="141"/>
                  </a:cubicBezTo>
                  <a:cubicBezTo>
                    <a:pt x="186" y="141"/>
                    <a:pt x="186" y="141"/>
                    <a:pt x="186" y="141"/>
                  </a:cubicBezTo>
                  <a:cubicBezTo>
                    <a:pt x="194" y="141"/>
                    <a:pt x="200" y="135"/>
                    <a:pt x="200" y="127"/>
                  </a:cubicBezTo>
                  <a:cubicBezTo>
                    <a:pt x="200" y="15"/>
                    <a:pt x="200" y="15"/>
                    <a:pt x="200" y="15"/>
                  </a:cubicBezTo>
                  <a:cubicBezTo>
                    <a:pt x="200" y="7"/>
                    <a:pt x="194" y="0"/>
                    <a:pt x="186" y="0"/>
                  </a:cubicBezTo>
                  <a:close/>
                  <a:moveTo>
                    <a:pt x="188" y="120"/>
                  </a:moveTo>
                  <a:cubicBezTo>
                    <a:pt x="12" y="120"/>
                    <a:pt x="12" y="120"/>
                    <a:pt x="12" y="120"/>
                  </a:cubicBezTo>
                  <a:cubicBezTo>
                    <a:pt x="12" y="14"/>
                    <a:pt x="12" y="14"/>
                    <a:pt x="12" y="14"/>
                  </a:cubicBezTo>
                  <a:cubicBezTo>
                    <a:pt x="188" y="14"/>
                    <a:pt x="188" y="14"/>
                    <a:pt x="188" y="14"/>
                  </a:cubicBezTo>
                  <a:lnTo>
                    <a:pt x="188" y="120"/>
                  </a:lnTo>
                  <a:close/>
                  <a:moveTo>
                    <a:pt x="148" y="99"/>
                  </a:moveTo>
                  <a:cubicBezTo>
                    <a:pt x="124" y="99"/>
                    <a:pt x="124" y="99"/>
                    <a:pt x="124" y="99"/>
                  </a:cubicBezTo>
                  <a:cubicBezTo>
                    <a:pt x="124" y="29"/>
                    <a:pt x="124" y="29"/>
                    <a:pt x="124" y="29"/>
                  </a:cubicBezTo>
                  <a:cubicBezTo>
                    <a:pt x="148" y="29"/>
                    <a:pt x="148" y="29"/>
                    <a:pt x="148" y="29"/>
                  </a:cubicBezTo>
                  <a:lnTo>
                    <a:pt x="148" y="99"/>
                  </a:lnTo>
                  <a:close/>
                  <a:moveTo>
                    <a:pt x="76" y="99"/>
                  </a:moveTo>
                  <a:cubicBezTo>
                    <a:pt x="52" y="99"/>
                    <a:pt x="52" y="99"/>
                    <a:pt x="52" y="99"/>
                  </a:cubicBezTo>
                  <a:cubicBezTo>
                    <a:pt x="52" y="66"/>
                    <a:pt x="52" y="66"/>
                    <a:pt x="52" y="66"/>
                  </a:cubicBezTo>
                  <a:cubicBezTo>
                    <a:pt x="76" y="66"/>
                    <a:pt x="76" y="66"/>
                    <a:pt x="76" y="66"/>
                  </a:cubicBezTo>
                  <a:lnTo>
                    <a:pt x="76" y="99"/>
                  </a:lnTo>
                  <a:close/>
                  <a:moveTo>
                    <a:pt x="112" y="99"/>
                  </a:moveTo>
                  <a:cubicBezTo>
                    <a:pt x="88" y="99"/>
                    <a:pt x="88" y="99"/>
                    <a:pt x="88" y="99"/>
                  </a:cubicBezTo>
                  <a:cubicBezTo>
                    <a:pt x="88" y="47"/>
                    <a:pt x="88" y="47"/>
                    <a:pt x="88" y="47"/>
                  </a:cubicBezTo>
                  <a:cubicBezTo>
                    <a:pt x="112" y="47"/>
                    <a:pt x="112" y="47"/>
                    <a:pt x="112" y="47"/>
                  </a:cubicBezTo>
                  <a:lnTo>
                    <a:pt x="112" y="99"/>
                  </a:lnTo>
                  <a:close/>
                </a:path>
              </a:pathLst>
            </a:custGeom>
            <a:solidFill>
              <a:schemeClr val="accent4"/>
            </a:solidFill>
            <a:ln>
              <a:noFill/>
            </a:ln>
          </p:spPr>
          <p:txBody>
            <a:bodyPr anchor="ctr"/>
            <a:lstStyle/>
            <a:p>
              <a:pPr algn="ctr"/>
            </a:p>
          </p:txBody>
        </p:sp>
        <p:sp>
          <p:nvSpPr>
            <p:cNvPr id="5" name="Freeform: Shape 2"/>
            <p:cNvSpPr/>
            <p:nvPr/>
          </p:nvSpPr>
          <p:spPr bwMode="auto">
            <a:xfrm>
              <a:off x="1356335" y="2075616"/>
              <a:ext cx="361721" cy="468171"/>
            </a:xfrm>
            <a:custGeom>
              <a:avLst/>
              <a:gdLst>
                <a:gd name="T0" fmla="*/ 130 w 148"/>
                <a:gd name="T1" fmla="*/ 112 h 191"/>
                <a:gd name="T2" fmla="*/ 148 w 148"/>
                <a:gd name="T3" fmla="*/ 67 h 191"/>
                <a:gd name="T4" fmla="*/ 82 w 148"/>
                <a:gd name="T5" fmla="*/ 0 h 191"/>
                <a:gd name="T6" fmla="*/ 45 w 148"/>
                <a:gd name="T7" fmla="*/ 12 h 191"/>
                <a:gd name="T8" fmla="*/ 44 w 148"/>
                <a:gd name="T9" fmla="*/ 12 h 191"/>
                <a:gd name="T10" fmla="*/ 43 w 148"/>
                <a:gd name="T11" fmla="*/ 13 h 191"/>
                <a:gd name="T12" fmla="*/ 28 w 148"/>
                <a:gd name="T13" fmla="*/ 28 h 191"/>
                <a:gd name="T14" fmla="*/ 17 w 148"/>
                <a:gd name="T15" fmla="*/ 53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3 h 191"/>
                <a:gd name="T32" fmla="*/ 35 w 148"/>
                <a:gd name="T33" fmla="*/ 152 h 191"/>
                <a:gd name="T34" fmla="*/ 44 w 148"/>
                <a:gd name="T35" fmla="*/ 151 h 191"/>
                <a:gd name="T36" fmla="*/ 51 w 148"/>
                <a:gd name="T37" fmla="*/ 150 h 191"/>
                <a:gd name="T38" fmla="*/ 60 w 148"/>
                <a:gd name="T39" fmla="*/ 159 h 191"/>
                <a:gd name="T40" fmla="*/ 58 w 148"/>
                <a:gd name="T41" fmla="*/ 171 h 191"/>
                <a:gd name="T42" fmla="*/ 49 w 148"/>
                <a:gd name="T43" fmla="*/ 191 h 191"/>
                <a:gd name="T44" fmla="*/ 89 w 148"/>
                <a:gd name="T45" fmla="*/ 171 h 191"/>
                <a:gd name="T46" fmla="*/ 131 w 148"/>
                <a:gd name="T47" fmla="*/ 163 h 191"/>
                <a:gd name="T48" fmla="*/ 130 w 148"/>
                <a:gd name="T49" fmla="*/ 112 h 191"/>
                <a:gd name="T50" fmla="*/ 104 w 148"/>
                <a:gd name="T51" fmla="*/ 76 h 191"/>
                <a:gd name="T52" fmla="*/ 101 w 148"/>
                <a:gd name="T53" fmla="*/ 72 h 191"/>
                <a:gd name="T54" fmla="*/ 70 w 148"/>
                <a:gd name="T55" fmla="*/ 114 h 191"/>
                <a:gd name="T56" fmla="*/ 76 w 148"/>
                <a:gd name="T57" fmla="*/ 78 h 191"/>
                <a:gd name="T58" fmla="*/ 63 w 148"/>
                <a:gd name="T59" fmla="*/ 78 h 191"/>
                <a:gd name="T60" fmla="*/ 68 w 148"/>
                <a:gd name="T61" fmla="*/ 59 h 191"/>
                <a:gd name="T62" fmla="*/ 62 w 148"/>
                <a:gd name="T63" fmla="*/ 59 h 191"/>
                <a:gd name="T64" fmla="*/ 49 w 148"/>
                <a:gd name="T65" fmla="*/ 22 h 191"/>
                <a:gd name="T66" fmla="*/ 49 w 148"/>
                <a:gd name="T67" fmla="*/ 21 h 191"/>
                <a:gd name="T68" fmla="*/ 49 w 148"/>
                <a:gd name="T69" fmla="*/ 21 h 191"/>
                <a:gd name="T70" fmla="*/ 49 w 148"/>
                <a:gd name="T71" fmla="*/ 21 h 191"/>
                <a:gd name="T72" fmla="*/ 50 w 148"/>
                <a:gd name="T73" fmla="*/ 21 h 191"/>
                <a:gd name="T74" fmla="*/ 82 w 148"/>
                <a:gd name="T75" fmla="*/ 11 h 191"/>
                <a:gd name="T76" fmla="*/ 135 w 148"/>
                <a:gd name="T77" fmla="*/ 48 h 191"/>
                <a:gd name="T78" fmla="*/ 135 w 148"/>
                <a:gd name="T79" fmla="*/ 70 h 191"/>
                <a:gd name="T80" fmla="*/ 104 w 148"/>
                <a:gd name="T81" fmla="*/ 76 h 191"/>
                <a:gd name="T82" fmla="*/ 90 w 148"/>
                <a:gd name="T83" fmla="*/ 61 h 191"/>
                <a:gd name="T84" fmla="*/ 103 w 148"/>
                <a:gd name="T85" fmla="*/ 61 h 191"/>
                <a:gd name="T86" fmla="*/ 75 w 148"/>
                <a:gd name="T87" fmla="*/ 102 h 191"/>
                <a:gd name="T88" fmla="*/ 81 w 148"/>
                <a:gd name="T89" fmla="*/ 74 h 191"/>
                <a:gd name="T90" fmla="*/ 68 w 148"/>
                <a:gd name="T91" fmla="*/ 74 h 191"/>
                <a:gd name="T92" fmla="*/ 76 w 148"/>
                <a:gd name="T93" fmla="*/ 40 h 191"/>
                <a:gd name="T94" fmla="*/ 97 w 148"/>
                <a:gd name="T95" fmla="*/ 40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2"/>
                  </a:moveTo>
                  <a:cubicBezTo>
                    <a:pt x="142" y="92"/>
                    <a:pt x="148" y="84"/>
                    <a:pt x="148" y="67"/>
                  </a:cubicBezTo>
                  <a:cubicBezTo>
                    <a:pt x="148" y="30"/>
                    <a:pt x="118" y="0"/>
                    <a:pt x="82" y="0"/>
                  </a:cubicBezTo>
                  <a:cubicBezTo>
                    <a:pt x="68" y="0"/>
                    <a:pt x="55" y="5"/>
                    <a:pt x="45" y="12"/>
                  </a:cubicBezTo>
                  <a:cubicBezTo>
                    <a:pt x="44" y="12"/>
                    <a:pt x="44" y="12"/>
                    <a:pt x="44" y="12"/>
                  </a:cubicBezTo>
                  <a:cubicBezTo>
                    <a:pt x="44" y="12"/>
                    <a:pt x="44" y="12"/>
                    <a:pt x="43" y="13"/>
                  </a:cubicBezTo>
                  <a:cubicBezTo>
                    <a:pt x="37" y="17"/>
                    <a:pt x="32" y="22"/>
                    <a:pt x="28" y="28"/>
                  </a:cubicBezTo>
                  <a:cubicBezTo>
                    <a:pt x="23" y="35"/>
                    <a:pt x="19" y="44"/>
                    <a:pt x="17" y="53"/>
                  </a:cubicBezTo>
                  <a:cubicBezTo>
                    <a:pt x="14" y="68"/>
                    <a:pt x="20" y="68"/>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0" y="130"/>
                    <a:pt x="26" y="129"/>
                    <a:pt x="25" y="133"/>
                  </a:cubicBezTo>
                  <a:cubicBezTo>
                    <a:pt x="21" y="150"/>
                    <a:pt x="30" y="152"/>
                    <a:pt x="35" y="152"/>
                  </a:cubicBezTo>
                  <a:cubicBezTo>
                    <a:pt x="38" y="152"/>
                    <a:pt x="41" y="152"/>
                    <a:pt x="44" y="151"/>
                  </a:cubicBezTo>
                  <a:cubicBezTo>
                    <a:pt x="46" y="150"/>
                    <a:pt x="49" y="150"/>
                    <a:pt x="51" y="150"/>
                  </a:cubicBezTo>
                  <a:cubicBezTo>
                    <a:pt x="57" y="150"/>
                    <a:pt x="61" y="153"/>
                    <a:pt x="60" y="159"/>
                  </a:cubicBezTo>
                  <a:cubicBezTo>
                    <a:pt x="58" y="164"/>
                    <a:pt x="58" y="167"/>
                    <a:pt x="58" y="171"/>
                  </a:cubicBezTo>
                  <a:cubicBezTo>
                    <a:pt x="57" y="175"/>
                    <a:pt x="49" y="191"/>
                    <a:pt x="49" y="191"/>
                  </a:cubicBezTo>
                  <a:cubicBezTo>
                    <a:pt x="49" y="191"/>
                    <a:pt x="62" y="182"/>
                    <a:pt x="89" y="171"/>
                  </a:cubicBezTo>
                  <a:cubicBezTo>
                    <a:pt x="115" y="159"/>
                    <a:pt x="131" y="163"/>
                    <a:pt x="131" y="163"/>
                  </a:cubicBezTo>
                  <a:cubicBezTo>
                    <a:pt x="131" y="163"/>
                    <a:pt x="118" y="132"/>
                    <a:pt x="130" y="112"/>
                  </a:cubicBezTo>
                  <a:close/>
                  <a:moveTo>
                    <a:pt x="104" y="76"/>
                  </a:moveTo>
                  <a:cubicBezTo>
                    <a:pt x="103" y="75"/>
                    <a:pt x="102" y="73"/>
                    <a:pt x="101" y="72"/>
                  </a:cubicBezTo>
                  <a:cubicBezTo>
                    <a:pt x="70" y="114"/>
                    <a:pt x="70" y="114"/>
                    <a:pt x="70" y="114"/>
                  </a:cubicBezTo>
                  <a:cubicBezTo>
                    <a:pt x="76" y="78"/>
                    <a:pt x="76" y="78"/>
                    <a:pt x="76" y="78"/>
                  </a:cubicBezTo>
                  <a:cubicBezTo>
                    <a:pt x="63" y="78"/>
                    <a:pt x="63" y="78"/>
                    <a:pt x="63" y="78"/>
                  </a:cubicBezTo>
                  <a:cubicBezTo>
                    <a:pt x="68" y="59"/>
                    <a:pt x="68" y="59"/>
                    <a:pt x="68" y="59"/>
                  </a:cubicBezTo>
                  <a:cubicBezTo>
                    <a:pt x="66" y="59"/>
                    <a:pt x="64" y="59"/>
                    <a:pt x="62" y="59"/>
                  </a:cubicBezTo>
                  <a:cubicBezTo>
                    <a:pt x="37" y="62"/>
                    <a:pt x="30" y="36"/>
                    <a:pt x="49" y="22"/>
                  </a:cubicBezTo>
                  <a:cubicBezTo>
                    <a:pt x="49" y="21"/>
                    <a:pt x="49" y="21"/>
                    <a:pt x="49" y="21"/>
                  </a:cubicBezTo>
                  <a:cubicBezTo>
                    <a:pt x="49" y="21"/>
                    <a:pt x="49" y="21"/>
                    <a:pt x="49" y="21"/>
                  </a:cubicBezTo>
                  <a:cubicBezTo>
                    <a:pt x="49" y="21"/>
                    <a:pt x="49" y="21"/>
                    <a:pt x="49" y="21"/>
                  </a:cubicBezTo>
                  <a:cubicBezTo>
                    <a:pt x="50" y="21"/>
                    <a:pt x="50" y="21"/>
                    <a:pt x="50" y="21"/>
                  </a:cubicBezTo>
                  <a:cubicBezTo>
                    <a:pt x="59" y="14"/>
                    <a:pt x="70" y="11"/>
                    <a:pt x="82" y="11"/>
                  </a:cubicBezTo>
                  <a:cubicBezTo>
                    <a:pt x="106" y="11"/>
                    <a:pt x="127" y="26"/>
                    <a:pt x="135" y="48"/>
                  </a:cubicBezTo>
                  <a:cubicBezTo>
                    <a:pt x="138" y="57"/>
                    <a:pt x="138" y="63"/>
                    <a:pt x="135" y="70"/>
                  </a:cubicBezTo>
                  <a:cubicBezTo>
                    <a:pt x="130" y="82"/>
                    <a:pt x="108" y="83"/>
                    <a:pt x="104" y="76"/>
                  </a:cubicBezTo>
                  <a:close/>
                  <a:moveTo>
                    <a:pt x="90" y="61"/>
                  </a:moveTo>
                  <a:cubicBezTo>
                    <a:pt x="103" y="61"/>
                    <a:pt x="103" y="61"/>
                    <a:pt x="103" y="61"/>
                  </a:cubicBezTo>
                  <a:cubicBezTo>
                    <a:pt x="75" y="102"/>
                    <a:pt x="75" y="102"/>
                    <a:pt x="75" y="102"/>
                  </a:cubicBezTo>
                  <a:cubicBezTo>
                    <a:pt x="81" y="74"/>
                    <a:pt x="81" y="74"/>
                    <a:pt x="81" y="74"/>
                  </a:cubicBezTo>
                  <a:cubicBezTo>
                    <a:pt x="68" y="74"/>
                    <a:pt x="68" y="74"/>
                    <a:pt x="68" y="74"/>
                  </a:cubicBezTo>
                  <a:cubicBezTo>
                    <a:pt x="76" y="40"/>
                    <a:pt x="76" y="40"/>
                    <a:pt x="76" y="40"/>
                  </a:cubicBezTo>
                  <a:cubicBezTo>
                    <a:pt x="97" y="40"/>
                    <a:pt x="97" y="40"/>
                    <a:pt x="97" y="40"/>
                  </a:cubicBezTo>
                  <a:lnTo>
                    <a:pt x="90" y="61"/>
                  </a:lnTo>
                  <a:close/>
                </a:path>
              </a:pathLst>
            </a:custGeom>
            <a:solidFill>
              <a:schemeClr val="accent1"/>
            </a:solidFill>
            <a:ln>
              <a:noFill/>
            </a:ln>
          </p:spPr>
          <p:txBody>
            <a:bodyPr anchor="ctr"/>
            <a:lstStyle/>
            <a:p>
              <a:pPr algn="ctr"/>
            </a:p>
          </p:txBody>
        </p:sp>
        <p:sp>
          <p:nvSpPr>
            <p:cNvPr id="6" name="Freeform: Shape 3"/>
            <p:cNvSpPr/>
            <p:nvPr/>
          </p:nvSpPr>
          <p:spPr bwMode="auto">
            <a:xfrm>
              <a:off x="4655249" y="2104199"/>
              <a:ext cx="520028" cy="411005"/>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accent2"/>
            </a:solidFill>
            <a:ln>
              <a:noFill/>
            </a:ln>
          </p:spPr>
          <p:txBody>
            <a:bodyPr anchor="ctr"/>
            <a:lstStyle/>
            <a:p>
              <a:pPr algn="ctr"/>
            </a:p>
          </p:txBody>
        </p:sp>
        <p:sp>
          <p:nvSpPr>
            <p:cNvPr id="7" name="Freeform: Shape 4"/>
            <p:cNvSpPr/>
            <p:nvPr/>
          </p:nvSpPr>
          <p:spPr bwMode="auto">
            <a:xfrm>
              <a:off x="7950606" y="2127162"/>
              <a:ext cx="366829" cy="365078"/>
            </a:xfrm>
            <a:custGeom>
              <a:avLst/>
              <a:gdLst>
                <a:gd name="T0" fmla="*/ 149 w 177"/>
                <a:gd name="T1" fmla="*/ 6 h 176"/>
                <a:gd name="T2" fmla="*/ 15 w 177"/>
                <a:gd name="T3" fmla="*/ 122 h 176"/>
                <a:gd name="T4" fmla="*/ 7 w 177"/>
                <a:gd name="T5" fmla="*/ 154 h 176"/>
                <a:gd name="T6" fmla="*/ 9 w 177"/>
                <a:gd name="T7" fmla="*/ 174 h 176"/>
                <a:gd name="T8" fmla="*/ 54 w 177"/>
                <a:gd name="T9" fmla="*/ 162 h 176"/>
                <a:gd name="T10" fmla="*/ 171 w 177"/>
                <a:gd name="T11" fmla="*/ 45 h 176"/>
                <a:gd name="T12" fmla="*/ 44 w 177"/>
                <a:gd name="T13" fmla="*/ 157 h 176"/>
                <a:gd name="T14" fmla="*/ 15 w 177"/>
                <a:gd name="T15" fmla="*/ 151 h 176"/>
                <a:gd name="T16" fmla="*/ 21 w 177"/>
                <a:gd name="T17" fmla="*/ 128 h 176"/>
                <a:gd name="T18" fmla="*/ 44 w 177"/>
                <a:gd name="T19" fmla="*/ 157 h 176"/>
                <a:gd name="T20" fmla="*/ 25 w 177"/>
                <a:gd name="T21" fmla="*/ 122 h 176"/>
                <a:gd name="T22" fmla="*/ 110 w 177"/>
                <a:gd name="T23" fmla="*/ 47 h 176"/>
                <a:gd name="T24" fmla="*/ 54 w 177"/>
                <a:gd name="T25" fmla="*/ 152 h 176"/>
                <a:gd name="T26" fmla="*/ 153 w 177"/>
                <a:gd name="T27" fmla="*/ 53 h 176"/>
                <a:gd name="T28" fmla="*/ 163 w 177"/>
                <a:gd name="T29" fmla="*/ 40 h 176"/>
                <a:gd name="T30" fmla="*/ 161 w 177"/>
                <a:gd name="T31" fmla="*/ 29 h 176"/>
                <a:gd name="T32" fmla="*/ 160 w 177"/>
                <a:gd name="T33" fmla="*/ 35 h 176"/>
                <a:gd name="T34" fmla="*/ 148 w 177"/>
                <a:gd name="T35" fmla="*/ 48 h 176"/>
                <a:gd name="T36" fmla="*/ 137 w 177"/>
                <a:gd name="T37" fmla="*/ 11 h 176"/>
                <a:gd name="T38" fmla="*/ 166 w 177"/>
                <a:gd name="T39" fmla="*/ 32 h 176"/>
                <a:gd name="T40" fmla="*/ 6 w 177"/>
                <a:gd name="T41" fmla="*/ 46 h 176"/>
                <a:gd name="T42" fmla="*/ 6 w 177"/>
                <a:gd name="T43" fmla="*/ 36 h 176"/>
                <a:gd name="T44" fmla="*/ 42 w 177"/>
                <a:gd name="T45" fmla="*/ 0 h 176"/>
                <a:gd name="T46" fmla="*/ 86 w 177"/>
                <a:gd name="T47" fmla="*/ 44 h 176"/>
                <a:gd name="T48" fmla="*/ 80 w 177"/>
                <a:gd name="T49" fmla="*/ 49 h 176"/>
                <a:gd name="T50" fmla="*/ 71 w 177"/>
                <a:gd name="T51" fmla="*/ 53 h 176"/>
                <a:gd name="T52" fmla="*/ 73 w 177"/>
                <a:gd name="T53" fmla="*/ 41 h 176"/>
                <a:gd name="T54" fmla="*/ 63 w 177"/>
                <a:gd name="T55" fmla="*/ 46 h 176"/>
                <a:gd name="T56" fmla="*/ 65 w 177"/>
                <a:gd name="T57" fmla="*/ 34 h 176"/>
                <a:gd name="T58" fmla="*/ 56 w 177"/>
                <a:gd name="T59" fmla="*/ 38 h 176"/>
                <a:gd name="T60" fmla="*/ 58 w 177"/>
                <a:gd name="T61" fmla="*/ 27 h 176"/>
                <a:gd name="T62" fmla="*/ 49 w 177"/>
                <a:gd name="T63" fmla="*/ 31 h 176"/>
                <a:gd name="T64" fmla="*/ 52 w 177"/>
                <a:gd name="T65" fmla="*/ 21 h 176"/>
                <a:gd name="T66" fmla="*/ 35 w 177"/>
                <a:gd name="T67" fmla="*/ 28 h 176"/>
                <a:gd name="T68" fmla="*/ 42 w 177"/>
                <a:gd name="T69" fmla="*/ 10 h 176"/>
                <a:gd name="T70" fmla="*/ 57 w 177"/>
                <a:gd name="T71" fmla="*/ 73 h 176"/>
                <a:gd name="T72" fmla="*/ 6 w 177"/>
                <a:gd name="T73" fmla="*/ 46 h 176"/>
                <a:gd name="T74" fmla="*/ 172 w 177"/>
                <a:gd name="T75" fmla="*/ 140 h 176"/>
                <a:gd name="T76" fmla="*/ 136 w 177"/>
                <a:gd name="T77" fmla="*/ 176 h 176"/>
                <a:gd name="T78" fmla="*/ 92 w 177"/>
                <a:gd name="T79" fmla="*/ 132 h 176"/>
                <a:gd name="T80" fmla="*/ 143 w 177"/>
                <a:gd name="T81" fmla="*/ 159 h 176"/>
                <a:gd name="T82" fmla="*/ 161 w 177"/>
                <a:gd name="T83" fmla="*/ 130 h 176"/>
                <a:gd name="T84" fmla="*/ 144 w 177"/>
                <a:gd name="T85" fmla="*/ 136 h 176"/>
                <a:gd name="T86" fmla="*/ 153 w 177"/>
                <a:gd name="T87" fmla="*/ 121 h 176"/>
                <a:gd name="T88" fmla="*/ 143 w 177"/>
                <a:gd name="T89" fmla="*/ 125 h 176"/>
                <a:gd name="T90" fmla="*/ 145 w 177"/>
                <a:gd name="T91" fmla="*/ 114 h 176"/>
                <a:gd name="T92" fmla="*/ 136 w 177"/>
                <a:gd name="T93" fmla="*/ 118 h 176"/>
                <a:gd name="T94" fmla="*/ 138 w 177"/>
                <a:gd name="T95" fmla="*/ 107 h 176"/>
                <a:gd name="T96" fmla="*/ 129 w 177"/>
                <a:gd name="T97" fmla="*/ 111 h 176"/>
                <a:gd name="T98" fmla="*/ 131 w 177"/>
                <a:gd name="T99" fmla="*/ 99 h 176"/>
                <a:gd name="T100" fmla="*/ 121 w 177"/>
                <a:gd name="T101" fmla="*/ 104 h 176"/>
                <a:gd name="T102" fmla="*/ 128 w 177"/>
                <a:gd name="T103" fmla="*/ 96 h 176"/>
                <a:gd name="T104" fmla="*/ 172 w 177"/>
                <a:gd name="T105"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176">
                  <a:moveTo>
                    <a:pt x="171" y="27"/>
                  </a:moveTo>
                  <a:cubicBezTo>
                    <a:pt x="149" y="6"/>
                    <a:pt x="149" y="6"/>
                    <a:pt x="149" y="6"/>
                  </a:cubicBezTo>
                  <a:cubicBezTo>
                    <a:pt x="145" y="1"/>
                    <a:pt x="137" y="1"/>
                    <a:pt x="132" y="6"/>
                  </a:cubicBezTo>
                  <a:cubicBezTo>
                    <a:pt x="15" y="122"/>
                    <a:pt x="15" y="122"/>
                    <a:pt x="15" y="122"/>
                  </a:cubicBezTo>
                  <a:cubicBezTo>
                    <a:pt x="15" y="123"/>
                    <a:pt x="15" y="123"/>
                    <a:pt x="15" y="123"/>
                  </a:cubicBezTo>
                  <a:cubicBezTo>
                    <a:pt x="15" y="123"/>
                    <a:pt x="7" y="154"/>
                    <a:pt x="7" y="154"/>
                  </a:cubicBezTo>
                  <a:cubicBezTo>
                    <a:pt x="3" y="168"/>
                    <a:pt x="3" y="168"/>
                    <a:pt x="3" y="168"/>
                  </a:cubicBezTo>
                  <a:cubicBezTo>
                    <a:pt x="2" y="173"/>
                    <a:pt x="4" y="175"/>
                    <a:pt x="9" y="174"/>
                  </a:cubicBezTo>
                  <a:cubicBezTo>
                    <a:pt x="23" y="170"/>
                    <a:pt x="23" y="170"/>
                    <a:pt x="23" y="170"/>
                  </a:cubicBezTo>
                  <a:cubicBezTo>
                    <a:pt x="23" y="170"/>
                    <a:pt x="54" y="162"/>
                    <a:pt x="54" y="162"/>
                  </a:cubicBezTo>
                  <a:cubicBezTo>
                    <a:pt x="54" y="162"/>
                    <a:pt x="54" y="162"/>
                    <a:pt x="54" y="162"/>
                  </a:cubicBezTo>
                  <a:cubicBezTo>
                    <a:pt x="171" y="45"/>
                    <a:pt x="171" y="45"/>
                    <a:pt x="171" y="45"/>
                  </a:cubicBezTo>
                  <a:cubicBezTo>
                    <a:pt x="176" y="40"/>
                    <a:pt x="176" y="32"/>
                    <a:pt x="171" y="27"/>
                  </a:cubicBezTo>
                  <a:close/>
                  <a:moveTo>
                    <a:pt x="44" y="157"/>
                  </a:moveTo>
                  <a:cubicBezTo>
                    <a:pt x="25" y="162"/>
                    <a:pt x="25" y="162"/>
                    <a:pt x="25" y="162"/>
                  </a:cubicBezTo>
                  <a:cubicBezTo>
                    <a:pt x="15" y="151"/>
                    <a:pt x="15" y="151"/>
                    <a:pt x="15" y="151"/>
                  </a:cubicBezTo>
                  <a:cubicBezTo>
                    <a:pt x="20" y="133"/>
                    <a:pt x="20" y="133"/>
                    <a:pt x="20" y="133"/>
                  </a:cubicBezTo>
                  <a:cubicBezTo>
                    <a:pt x="20" y="131"/>
                    <a:pt x="20" y="129"/>
                    <a:pt x="21" y="128"/>
                  </a:cubicBezTo>
                  <a:cubicBezTo>
                    <a:pt x="49" y="156"/>
                    <a:pt x="49" y="156"/>
                    <a:pt x="49" y="156"/>
                  </a:cubicBezTo>
                  <a:cubicBezTo>
                    <a:pt x="47" y="156"/>
                    <a:pt x="46" y="157"/>
                    <a:pt x="44" y="157"/>
                  </a:cubicBezTo>
                  <a:close/>
                  <a:moveTo>
                    <a:pt x="54" y="152"/>
                  </a:moveTo>
                  <a:cubicBezTo>
                    <a:pt x="25" y="122"/>
                    <a:pt x="25" y="122"/>
                    <a:pt x="25" y="122"/>
                  </a:cubicBezTo>
                  <a:cubicBezTo>
                    <a:pt x="105" y="42"/>
                    <a:pt x="105" y="42"/>
                    <a:pt x="105" y="42"/>
                  </a:cubicBezTo>
                  <a:cubicBezTo>
                    <a:pt x="110" y="47"/>
                    <a:pt x="110" y="47"/>
                    <a:pt x="110" y="47"/>
                  </a:cubicBezTo>
                  <a:cubicBezTo>
                    <a:pt x="134" y="72"/>
                    <a:pt x="134" y="72"/>
                    <a:pt x="134" y="72"/>
                  </a:cubicBezTo>
                  <a:lnTo>
                    <a:pt x="54" y="152"/>
                  </a:lnTo>
                  <a:close/>
                  <a:moveTo>
                    <a:pt x="166" y="40"/>
                  </a:moveTo>
                  <a:cubicBezTo>
                    <a:pt x="153" y="53"/>
                    <a:pt x="153" y="53"/>
                    <a:pt x="153" y="53"/>
                  </a:cubicBezTo>
                  <a:cubicBezTo>
                    <a:pt x="151" y="52"/>
                    <a:pt x="151" y="52"/>
                    <a:pt x="151" y="52"/>
                  </a:cubicBezTo>
                  <a:cubicBezTo>
                    <a:pt x="163" y="40"/>
                    <a:pt x="163" y="40"/>
                    <a:pt x="163" y="40"/>
                  </a:cubicBezTo>
                  <a:cubicBezTo>
                    <a:pt x="164" y="39"/>
                    <a:pt x="165" y="37"/>
                    <a:pt x="165" y="35"/>
                  </a:cubicBezTo>
                  <a:cubicBezTo>
                    <a:pt x="165" y="32"/>
                    <a:pt x="162" y="29"/>
                    <a:pt x="161" y="29"/>
                  </a:cubicBezTo>
                  <a:cubicBezTo>
                    <a:pt x="158" y="33"/>
                    <a:pt x="158" y="33"/>
                    <a:pt x="158" y="33"/>
                  </a:cubicBezTo>
                  <a:cubicBezTo>
                    <a:pt x="159" y="34"/>
                    <a:pt x="160" y="35"/>
                    <a:pt x="160" y="35"/>
                  </a:cubicBezTo>
                  <a:cubicBezTo>
                    <a:pt x="160" y="36"/>
                    <a:pt x="160" y="36"/>
                    <a:pt x="159" y="36"/>
                  </a:cubicBezTo>
                  <a:cubicBezTo>
                    <a:pt x="148" y="48"/>
                    <a:pt x="148" y="48"/>
                    <a:pt x="148" y="48"/>
                  </a:cubicBezTo>
                  <a:cubicBezTo>
                    <a:pt x="124" y="24"/>
                    <a:pt x="124" y="24"/>
                    <a:pt x="124" y="24"/>
                  </a:cubicBezTo>
                  <a:cubicBezTo>
                    <a:pt x="137" y="11"/>
                    <a:pt x="137" y="11"/>
                    <a:pt x="137" y="11"/>
                  </a:cubicBezTo>
                  <a:cubicBezTo>
                    <a:pt x="139" y="9"/>
                    <a:pt x="142" y="9"/>
                    <a:pt x="144" y="11"/>
                  </a:cubicBezTo>
                  <a:cubicBezTo>
                    <a:pt x="166" y="32"/>
                    <a:pt x="166" y="32"/>
                    <a:pt x="166" y="32"/>
                  </a:cubicBezTo>
                  <a:cubicBezTo>
                    <a:pt x="168" y="34"/>
                    <a:pt x="168" y="38"/>
                    <a:pt x="166" y="40"/>
                  </a:cubicBezTo>
                  <a:close/>
                  <a:moveTo>
                    <a:pt x="6" y="46"/>
                  </a:moveTo>
                  <a:cubicBezTo>
                    <a:pt x="0" y="41"/>
                    <a:pt x="0" y="41"/>
                    <a:pt x="0" y="41"/>
                  </a:cubicBezTo>
                  <a:cubicBezTo>
                    <a:pt x="6" y="36"/>
                    <a:pt x="6" y="36"/>
                    <a:pt x="6" y="36"/>
                  </a:cubicBezTo>
                  <a:cubicBezTo>
                    <a:pt x="36" y="5"/>
                    <a:pt x="36" y="5"/>
                    <a:pt x="36" y="5"/>
                  </a:cubicBezTo>
                  <a:cubicBezTo>
                    <a:pt x="42" y="0"/>
                    <a:pt x="42" y="0"/>
                    <a:pt x="42" y="0"/>
                  </a:cubicBezTo>
                  <a:cubicBezTo>
                    <a:pt x="47" y="5"/>
                    <a:pt x="47" y="5"/>
                    <a:pt x="47" y="5"/>
                  </a:cubicBezTo>
                  <a:cubicBezTo>
                    <a:pt x="86" y="44"/>
                    <a:pt x="86" y="44"/>
                    <a:pt x="86" y="44"/>
                  </a:cubicBezTo>
                  <a:cubicBezTo>
                    <a:pt x="81" y="49"/>
                    <a:pt x="81" y="49"/>
                    <a:pt x="81" y="49"/>
                  </a:cubicBezTo>
                  <a:cubicBezTo>
                    <a:pt x="80" y="49"/>
                    <a:pt x="80" y="49"/>
                    <a:pt x="80" y="49"/>
                  </a:cubicBezTo>
                  <a:cubicBezTo>
                    <a:pt x="73" y="55"/>
                    <a:pt x="73" y="55"/>
                    <a:pt x="73" y="55"/>
                  </a:cubicBezTo>
                  <a:cubicBezTo>
                    <a:pt x="71" y="53"/>
                    <a:pt x="71" y="53"/>
                    <a:pt x="71" y="53"/>
                  </a:cubicBezTo>
                  <a:cubicBezTo>
                    <a:pt x="77" y="46"/>
                    <a:pt x="77" y="46"/>
                    <a:pt x="77" y="46"/>
                  </a:cubicBezTo>
                  <a:cubicBezTo>
                    <a:pt x="73" y="41"/>
                    <a:pt x="73" y="41"/>
                    <a:pt x="73" y="41"/>
                  </a:cubicBezTo>
                  <a:cubicBezTo>
                    <a:pt x="66" y="48"/>
                    <a:pt x="66" y="48"/>
                    <a:pt x="66" y="48"/>
                  </a:cubicBezTo>
                  <a:cubicBezTo>
                    <a:pt x="63" y="46"/>
                    <a:pt x="63" y="46"/>
                    <a:pt x="63" y="46"/>
                  </a:cubicBezTo>
                  <a:cubicBezTo>
                    <a:pt x="70" y="39"/>
                    <a:pt x="70" y="39"/>
                    <a:pt x="70" y="39"/>
                  </a:cubicBezTo>
                  <a:cubicBezTo>
                    <a:pt x="65" y="34"/>
                    <a:pt x="65" y="34"/>
                    <a:pt x="65" y="34"/>
                  </a:cubicBezTo>
                  <a:cubicBezTo>
                    <a:pt x="59" y="41"/>
                    <a:pt x="59" y="41"/>
                    <a:pt x="59" y="41"/>
                  </a:cubicBezTo>
                  <a:cubicBezTo>
                    <a:pt x="56" y="38"/>
                    <a:pt x="56" y="38"/>
                    <a:pt x="56" y="38"/>
                  </a:cubicBezTo>
                  <a:cubicBezTo>
                    <a:pt x="63" y="32"/>
                    <a:pt x="63" y="32"/>
                    <a:pt x="63" y="32"/>
                  </a:cubicBezTo>
                  <a:cubicBezTo>
                    <a:pt x="58" y="27"/>
                    <a:pt x="58" y="27"/>
                    <a:pt x="58" y="27"/>
                  </a:cubicBezTo>
                  <a:cubicBezTo>
                    <a:pt x="51" y="34"/>
                    <a:pt x="51" y="34"/>
                    <a:pt x="51" y="34"/>
                  </a:cubicBezTo>
                  <a:cubicBezTo>
                    <a:pt x="49" y="31"/>
                    <a:pt x="49" y="31"/>
                    <a:pt x="49" y="31"/>
                  </a:cubicBezTo>
                  <a:cubicBezTo>
                    <a:pt x="56" y="24"/>
                    <a:pt x="56" y="24"/>
                    <a:pt x="56" y="24"/>
                  </a:cubicBezTo>
                  <a:cubicBezTo>
                    <a:pt x="52" y="21"/>
                    <a:pt x="52" y="21"/>
                    <a:pt x="52" y="21"/>
                  </a:cubicBezTo>
                  <a:cubicBezTo>
                    <a:pt x="40" y="33"/>
                    <a:pt x="40" y="33"/>
                    <a:pt x="40" y="33"/>
                  </a:cubicBezTo>
                  <a:cubicBezTo>
                    <a:pt x="35" y="28"/>
                    <a:pt x="35" y="28"/>
                    <a:pt x="35" y="28"/>
                  </a:cubicBezTo>
                  <a:cubicBezTo>
                    <a:pt x="47" y="16"/>
                    <a:pt x="47" y="16"/>
                    <a:pt x="47" y="16"/>
                  </a:cubicBezTo>
                  <a:cubicBezTo>
                    <a:pt x="42" y="10"/>
                    <a:pt x="42" y="10"/>
                    <a:pt x="42" y="10"/>
                  </a:cubicBezTo>
                  <a:cubicBezTo>
                    <a:pt x="18" y="34"/>
                    <a:pt x="18" y="34"/>
                    <a:pt x="18" y="34"/>
                  </a:cubicBezTo>
                  <a:cubicBezTo>
                    <a:pt x="57" y="73"/>
                    <a:pt x="57" y="73"/>
                    <a:pt x="57" y="73"/>
                  </a:cubicBezTo>
                  <a:cubicBezTo>
                    <a:pt x="45" y="85"/>
                    <a:pt x="45" y="85"/>
                    <a:pt x="45" y="85"/>
                  </a:cubicBezTo>
                  <a:lnTo>
                    <a:pt x="6" y="46"/>
                  </a:lnTo>
                  <a:close/>
                  <a:moveTo>
                    <a:pt x="177" y="135"/>
                  </a:moveTo>
                  <a:cubicBezTo>
                    <a:pt x="172" y="140"/>
                    <a:pt x="172" y="140"/>
                    <a:pt x="172" y="140"/>
                  </a:cubicBezTo>
                  <a:cubicBezTo>
                    <a:pt x="141" y="171"/>
                    <a:pt x="141" y="171"/>
                    <a:pt x="141" y="171"/>
                  </a:cubicBezTo>
                  <a:cubicBezTo>
                    <a:pt x="136" y="176"/>
                    <a:pt x="136" y="176"/>
                    <a:pt x="136" y="176"/>
                  </a:cubicBezTo>
                  <a:cubicBezTo>
                    <a:pt x="131" y="171"/>
                    <a:pt x="131" y="171"/>
                    <a:pt x="131" y="171"/>
                  </a:cubicBezTo>
                  <a:cubicBezTo>
                    <a:pt x="92" y="132"/>
                    <a:pt x="92" y="132"/>
                    <a:pt x="92" y="132"/>
                  </a:cubicBezTo>
                  <a:cubicBezTo>
                    <a:pt x="104" y="120"/>
                    <a:pt x="104" y="120"/>
                    <a:pt x="104" y="120"/>
                  </a:cubicBezTo>
                  <a:cubicBezTo>
                    <a:pt x="143" y="159"/>
                    <a:pt x="143" y="159"/>
                    <a:pt x="143" y="159"/>
                  </a:cubicBezTo>
                  <a:cubicBezTo>
                    <a:pt x="167" y="135"/>
                    <a:pt x="167" y="135"/>
                    <a:pt x="167" y="135"/>
                  </a:cubicBezTo>
                  <a:cubicBezTo>
                    <a:pt x="161" y="130"/>
                    <a:pt x="161" y="130"/>
                    <a:pt x="161" y="130"/>
                  </a:cubicBezTo>
                  <a:cubicBezTo>
                    <a:pt x="149" y="142"/>
                    <a:pt x="149" y="142"/>
                    <a:pt x="149" y="142"/>
                  </a:cubicBezTo>
                  <a:cubicBezTo>
                    <a:pt x="144" y="136"/>
                    <a:pt x="144" y="136"/>
                    <a:pt x="144" y="136"/>
                  </a:cubicBezTo>
                  <a:cubicBezTo>
                    <a:pt x="156" y="125"/>
                    <a:pt x="156" y="125"/>
                    <a:pt x="156" y="125"/>
                  </a:cubicBezTo>
                  <a:cubicBezTo>
                    <a:pt x="153" y="121"/>
                    <a:pt x="153" y="121"/>
                    <a:pt x="153" y="121"/>
                  </a:cubicBezTo>
                  <a:cubicBezTo>
                    <a:pt x="146" y="128"/>
                    <a:pt x="146" y="128"/>
                    <a:pt x="146" y="128"/>
                  </a:cubicBezTo>
                  <a:cubicBezTo>
                    <a:pt x="143" y="125"/>
                    <a:pt x="143" y="125"/>
                    <a:pt x="143" y="125"/>
                  </a:cubicBezTo>
                  <a:cubicBezTo>
                    <a:pt x="150" y="119"/>
                    <a:pt x="150" y="119"/>
                    <a:pt x="150" y="119"/>
                  </a:cubicBezTo>
                  <a:cubicBezTo>
                    <a:pt x="145" y="114"/>
                    <a:pt x="145" y="114"/>
                    <a:pt x="145" y="114"/>
                  </a:cubicBezTo>
                  <a:cubicBezTo>
                    <a:pt x="138" y="121"/>
                    <a:pt x="138" y="121"/>
                    <a:pt x="138" y="121"/>
                  </a:cubicBezTo>
                  <a:cubicBezTo>
                    <a:pt x="136" y="118"/>
                    <a:pt x="136" y="118"/>
                    <a:pt x="136" y="118"/>
                  </a:cubicBezTo>
                  <a:cubicBezTo>
                    <a:pt x="143" y="111"/>
                    <a:pt x="143" y="111"/>
                    <a:pt x="143" y="111"/>
                  </a:cubicBezTo>
                  <a:cubicBezTo>
                    <a:pt x="138" y="107"/>
                    <a:pt x="138" y="107"/>
                    <a:pt x="138" y="107"/>
                  </a:cubicBezTo>
                  <a:cubicBezTo>
                    <a:pt x="131" y="113"/>
                    <a:pt x="131" y="113"/>
                    <a:pt x="131" y="113"/>
                  </a:cubicBezTo>
                  <a:cubicBezTo>
                    <a:pt x="129" y="111"/>
                    <a:pt x="129" y="111"/>
                    <a:pt x="129" y="111"/>
                  </a:cubicBezTo>
                  <a:cubicBezTo>
                    <a:pt x="135" y="104"/>
                    <a:pt x="135" y="104"/>
                    <a:pt x="135" y="104"/>
                  </a:cubicBezTo>
                  <a:cubicBezTo>
                    <a:pt x="131" y="99"/>
                    <a:pt x="131" y="99"/>
                    <a:pt x="131" y="99"/>
                  </a:cubicBezTo>
                  <a:cubicBezTo>
                    <a:pt x="124" y="106"/>
                    <a:pt x="124" y="106"/>
                    <a:pt x="124" y="106"/>
                  </a:cubicBezTo>
                  <a:cubicBezTo>
                    <a:pt x="121" y="104"/>
                    <a:pt x="121" y="104"/>
                    <a:pt x="121" y="104"/>
                  </a:cubicBezTo>
                  <a:cubicBezTo>
                    <a:pt x="128" y="97"/>
                    <a:pt x="128" y="97"/>
                    <a:pt x="128" y="97"/>
                  </a:cubicBezTo>
                  <a:cubicBezTo>
                    <a:pt x="128" y="96"/>
                    <a:pt x="128" y="96"/>
                    <a:pt x="128" y="96"/>
                  </a:cubicBezTo>
                  <a:cubicBezTo>
                    <a:pt x="133" y="91"/>
                    <a:pt x="133" y="91"/>
                    <a:pt x="133" y="91"/>
                  </a:cubicBezTo>
                  <a:cubicBezTo>
                    <a:pt x="172" y="130"/>
                    <a:pt x="172" y="130"/>
                    <a:pt x="172" y="130"/>
                  </a:cubicBezTo>
                  <a:lnTo>
                    <a:pt x="177" y="135"/>
                  </a:lnTo>
                  <a:close/>
                </a:path>
              </a:pathLst>
            </a:custGeom>
            <a:solidFill>
              <a:schemeClr val="accent3"/>
            </a:solidFill>
            <a:ln>
              <a:noFill/>
            </a:ln>
          </p:spPr>
          <p:txBody>
            <a:bodyPr anchor="ctr"/>
            <a:lstStyle/>
            <a:p>
              <a:pPr algn="ctr"/>
            </a:p>
          </p:txBody>
        </p:sp>
        <p:sp>
          <p:nvSpPr>
            <p:cNvPr id="8" name="Freeform: Shape 5"/>
            <p:cNvSpPr/>
            <p:nvPr/>
          </p:nvSpPr>
          <p:spPr bwMode="auto">
            <a:xfrm>
              <a:off x="4689914" y="4080125"/>
              <a:ext cx="450698" cy="427913"/>
            </a:xfrm>
            <a:custGeom>
              <a:avLst/>
              <a:gdLst>
                <a:gd name="T0" fmla="*/ 257 w 268"/>
                <a:gd name="T1" fmla="*/ 234 h 254"/>
                <a:gd name="T2" fmla="*/ 245 w 268"/>
                <a:gd name="T3" fmla="*/ 234 h 254"/>
                <a:gd name="T4" fmla="*/ 157 w 268"/>
                <a:gd name="T5" fmla="*/ 21 h 254"/>
                <a:gd name="T6" fmla="*/ 134 w 268"/>
                <a:gd name="T7" fmla="*/ 0 h 254"/>
                <a:gd name="T8" fmla="*/ 111 w 268"/>
                <a:gd name="T9" fmla="*/ 21 h 254"/>
                <a:gd name="T10" fmla="*/ 23 w 268"/>
                <a:gd name="T11" fmla="*/ 234 h 254"/>
                <a:gd name="T12" fmla="*/ 11 w 268"/>
                <a:gd name="T13" fmla="*/ 234 h 254"/>
                <a:gd name="T14" fmla="*/ 0 w 268"/>
                <a:gd name="T15" fmla="*/ 244 h 254"/>
                <a:gd name="T16" fmla="*/ 11 w 268"/>
                <a:gd name="T17" fmla="*/ 254 h 254"/>
                <a:gd name="T18" fmla="*/ 257 w 268"/>
                <a:gd name="T19" fmla="*/ 254 h 254"/>
                <a:gd name="T20" fmla="*/ 268 w 268"/>
                <a:gd name="T21" fmla="*/ 244 h 254"/>
                <a:gd name="T22" fmla="*/ 257 w 268"/>
                <a:gd name="T23" fmla="*/ 234 h 254"/>
                <a:gd name="T24" fmla="*/ 121 w 268"/>
                <a:gd name="T25" fmla="*/ 26 h 254"/>
                <a:gd name="T26" fmla="*/ 134 w 268"/>
                <a:gd name="T27" fmla="*/ 11 h 254"/>
                <a:gd name="T28" fmla="*/ 147 w 268"/>
                <a:gd name="T29" fmla="*/ 26 h 254"/>
                <a:gd name="T30" fmla="*/ 162 w 268"/>
                <a:gd name="T31" fmla="*/ 63 h 254"/>
                <a:gd name="T32" fmla="*/ 106 w 268"/>
                <a:gd name="T33" fmla="*/ 63 h 254"/>
                <a:gd name="T34" fmla="*/ 121 w 268"/>
                <a:gd name="T35" fmla="*/ 26 h 254"/>
                <a:gd name="T36" fmla="*/ 58 w 268"/>
                <a:gd name="T37" fmla="*/ 178 h 254"/>
                <a:gd name="T38" fmla="*/ 82 w 268"/>
                <a:gd name="T39" fmla="*/ 120 h 254"/>
                <a:gd name="T40" fmla="*/ 186 w 268"/>
                <a:gd name="T41" fmla="*/ 120 h 254"/>
                <a:gd name="T42" fmla="*/ 209 w 268"/>
                <a:gd name="T43" fmla="*/ 178 h 254"/>
                <a:gd name="T44" fmla="*/ 58 w 268"/>
                <a:gd name="T45" fmla="*/ 17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8" h="254">
                  <a:moveTo>
                    <a:pt x="257" y="234"/>
                  </a:moveTo>
                  <a:cubicBezTo>
                    <a:pt x="245" y="234"/>
                    <a:pt x="245" y="234"/>
                    <a:pt x="245" y="234"/>
                  </a:cubicBezTo>
                  <a:cubicBezTo>
                    <a:pt x="157" y="21"/>
                    <a:pt x="157" y="21"/>
                    <a:pt x="157" y="21"/>
                  </a:cubicBezTo>
                  <a:cubicBezTo>
                    <a:pt x="149" y="3"/>
                    <a:pt x="139" y="0"/>
                    <a:pt x="134" y="0"/>
                  </a:cubicBezTo>
                  <a:cubicBezTo>
                    <a:pt x="128" y="0"/>
                    <a:pt x="118" y="3"/>
                    <a:pt x="111" y="21"/>
                  </a:cubicBezTo>
                  <a:cubicBezTo>
                    <a:pt x="23" y="234"/>
                    <a:pt x="23" y="234"/>
                    <a:pt x="23" y="234"/>
                  </a:cubicBezTo>
                  <a:cubicBezTo>
                    <a:pt x="11" y="234"/>
                    <a:pt x="11" y="234"/>
                    <a:pt x="11" y="234"/>
                  </a:cubicBezTo>
                  <a:cubicBezTo>
                    <a:pt x="5" y="234"/>
                    <a:pt x="0" y="238"/>
                    <a:pt x="0" y="244"/>
                  </a:cubicBezTo>
                  <a:cubicBezTo>
                    <a:pt x="0" y="249"/>
                    <a:pt x="5" y="254"/>
                    <a:pt x="11" y="254"/>
                  </a:cubicBezTo>
                  <a:cubicBezTo>
                    <a:pt x="257" y="254"/>
                    <a:pt x="257" y="254"/>
                    <a:pt x="257" y="254"/>
                  </a:cubicBezTo>
                  <a:cubicBezTo>
                    <a:pt x="263" y="254"/>
                    <a:pt x="268" y="249"/>
                    <a:pt x="268" y="244"/>
                  </a:cubicBezTo>
                  <a:cubicBezTo>
                    <a:pt x="268" y="238"/>
                    <a:pt x="263" y="234"/>
                    <a:pt x="257" y="234"/>
                  </a:cubicBezTo>
                  <a:close/>
                  <a:moveTo>
                    <a:pt x="121" y="26"/>
                  </a:moveTo>
                  <a:cubicBezTo>
                    <a:pt x="125" y="17"/>
                    <a:pt x="130" y="11"/>
                    <a:pt x="134" y="11"/>
                  </a:cubicBezTo>
                  <a:cubicBezTo>
                    <a:pt x="138" y="11"/>
                    <a:pt x="143" y="17"/>
                    <a:pt x="147" y="26"/>
                  </a:cubicBezTo>
                  <a:cubicBezTo>
                    <a:pt x="162" y="63"/>
                    <a:pt x="162" y="63"/>
                    <a:pt x="162" y="63"/>
                  </a:cubicBezTo>
                  <a:cubicBezTo>
                    <a:pt x="106" y="63"/>
                    <a:pt x="106" y="63"/>
                    <a:pt x="106" y="63"/>
                  </a:cubicBezTo>
                  <a:lnTo>
                    <a:pt x="121" y="26"/>
                  </a:lnTo>
                  <a:close/>
                  <a:moveTo>
                    <a:pt x="58" y="178"/>
                  </a:moveTo>
                  <a:cubicBezTo>
                    <a:pt x="82" y="120"/>
                    <a:pt x="82" y="120"/>
                    <a:pt x="82" y="120"/>
                  </a:cubicBezTo>
                  <a:cubicBezTo>
                    <a:pt x="186" y="120"/>
                    <a:pt x="186" y="120"/>
                    <a:pt x="186" y="120"/>
                  </a:cubicBezTo>
                  <a:cubicBezTo>
                    <a:pt x="209" y="178"/>
                    <a:pt x="209" y="178"/>
                    <a:pt x="209" y="178"/>
                  </a:cubicBezTo>
                  <a:lnTo>
                    <a:pt x="58" y="178"/>
                  </a:lnTo>
                  <a:close/>
                </a:path>
              </a:pathLst>
            </a:custGeom>
            <a:solidFill>
              <a:schemeClr val="accent5"/>
            </a:solidFill>
            <a:ln>
              <a:noFill/>
            </a:ln>
          </p:spPr>
          <p:txBody>
            <a:bodyPr anchor="ctr"/>
            <a:lstStyle/>
            <a:p>
              <a:pPr algn="ctr"/>
            </a:p>
          </p:txBody>
        </p:sp>
        <p:sp>
          <p:nvSpPr>
            <p:cNvPr id="9" name="Freeform: Shape 6"/>
            <p:cNvSpPr/>
            <p:nvPr/>
          </p:nvSpPr>
          <p:spPr bwMode="auto">
            <a:xfrm>
              <a:off x="1395303" y="4059819"/>
              <a:ext cx="283785" cy="468524"/>
            </a:xfrm>
            <a:custGeom>
              <a:avLst/>
              <a:gdLst>
                <a:gd name="T0" fmla="*/ 28 w 108"/>
                <a:gd name="T1" fmla="*/ 142 h 178"/>
                <a:gd name="T2" fmla="*/ 29 w 108"/>
                <a:gd name="T3" fmla="*/ 153 h 178"/>
                <a:gd name="T4" fmla="*/ 17 w 108"/>
                <a:gd name="T5" fmla="*/ 158 h 178"/>
                <a:gd name="T6" fmla="*/ 0 w 108"/>
                <a:gd name="T7" fmla="*/ 172 h 178"/>
                <a:gd name="T8" fmla="*/ 0 w 108"/>
                <a:gd name="T9" fmla="*/ 142 h 178"/>
                <a:gd name="T10" fmla="*/ 24 w 108"/>
                <a:gd name="T11" fmla="*/ 117 h 178"/>
                <a:gd name="T12" fmla="*/ 26 w 108"/>
                <a:gd name="T13" fmla="*/ 134 h 178"/>
                <a:gd name="T14" fmla="*/ 27 w 108"/>
                <a:gd name="T15" fmla="*/ 137 h 178"/>
                <a:gd name="T16" fmla="*/ 27 w 108"/>
                <a:gd name="T17" fmla="*/ 137 h 178"/>
                <a:gd name="T18" fmla="*/ 28 w 108"/>
                <a:gd name="T19" fmla="*/ 142 h 178"/>
                <a:gd name="T20" fmla="*/ 86 w 108"/>
                <a:gd name="T21" fmla="*/ 120 h 178"/>
                <a:gd name="T22" fmla="*/ 84 w 108"/>
                <a:gd name="T23" fmla="*/ 134 h 178"/>
                <a:gd name="T24" fmla="*/ 83 w 108"/>
                <a:gd name="T25" fmla="*/ 137 h 178"/>
                <a:gd name="T26" fmla="*/ 83 w 108"/>
                <a:gd name="T27" fmla="*/ 137 h 178"/>
                <a:gd name="T28" fmla="*/ 83 w 108"/>
                <a:gd name="T29" fmla="*/ 142 h 178"/>
                <a:gd name="T30" fmla="*/ 81 w 108"/>
                <a:gd name="T31" fmla="*/ 154 h 178"/>
                <a:gd name="T32" fmla="*/ 90 w 108"/>
                <a:gd name="T33" fmla="*/ 158 h 178"/>
                <a:gd name="T34" fmla="*/ 108 w 108"/>
                <a:gd name="T35" fmla="*/ 172 h 178"/>
                <a:gd name="T36" fmla="*/ 108 w 108"/>
                <a:gd name="T37" fmla="*/ 142 h 178"/>
                <a:gd name="T38" fmla="*/ 86 w 108"/>
                <a:gd name="T39" fmla="*/ 120 h 178"/>
                <a:gd name="T40" fmla="*/ 55 w 108"/>
                <a:gd name="T41" fmla="*/ 0 h 178"/>
                <a:gd name="T42" fmla="*/ 26 w 108"/>
                <a:gd name="T43" fmla="*/ 42 h 178"/>
                <a:gd name="T44" fmla="*/ 84 w 108"/>
                <a:gd name="T45" fmla="*/ 42 h 178"/>
                <a:gd name="T46" fmla="*/ 55 w 108"/>
                <a:gd name="T47" fmla="*/ 0 h 178"/>
                <a:gd name="T48" fmla="*/ 35 w 108"/>
                <a:gd name="T49" fmla="*/ 162 h 178"/>
                <a:gd name="T50" fmla="*/ 45 w 108"/>
                <a:gd name="T51" fmla="*/ 162 h 178"/>
                <a:gd name="T52" fmla="*/ 45 w 108"/>
                <a:gd name="T53" fmla="*/ 141 h 178"/>
                <a:gd name="T54" fmla="*/ 31 w 108"/>
                <a:gd name="T55" fmla="*/ 141 h 178"/>
                <a:gd name="T56" fmla="*/ 35 w 108"/>
                <a:gd name="T57" fmla="*/ 162 h 178"/>
                <a:gd name="T58" fmla="*/ 87 w 108"/>
                <a:gd name="T59" fmla="*/ 62 h 178"/>
                <a:gd name="T60" fmla="*/ 80 w 108"/>
                <a:gd name="T61" fmla="*/ 133 h 178"/>
                <a:gd name="T62" fmla="*/ 65 w 108"/>
                <a:gd name="T63" fmla="*/ 133 h 178"/>
                <a:gd name="T64" fmla="*/ 65 w 108"/>
                <a:gd name="T65" fmla="*/ 116 h 178"/>
                <a:gd name="T66" fmla="*/ 45 w 108"/>
                <a:gd name="T67" fmla="*/ 116 h 178"/>
                <a:gd name="T68" fmla="*/ 45 w 108"/>
                <a:gd name="T69" fmla="*/ 133 h 178"/>
                <a:gd name="T70" fmla="*/ 30 w 108"/>
                <a:gd name="T71" fmla="*/ 133 h 178"/>
                <a:gd name="T72" fmla="*/ 23 w 108"/>
                <a:gd name="T73" fmla="*/ 61 h 178"/>
                <a:gd name="T74" fmla="*/ 24 w 108"/>
                <a:gd name="T75" fmla="*/ 50 h 178"/>
                <a:gd name="T76" fmla="*/ 86 w 108"/>
                <a:gd name="T77" fmla="*/ 50 h 178"/>
                <a:gd name="T78" fmla="*/ 87 w 108"/>
                <a:gd name="T79" fmla="*/ 59 h 178"/>
                <a:gd name="T80" fmla="*/ 88 w 108"/>
                <a:gd name="T81" fmla="*/ 61 h 178"/>
                <a:gd name="T82" fmla="*/ 87 w 108"/>
                <a:gd name="T83" fmla="*/ 62 h 178"/>
                <a:gd name="T84" fmla="*/ 67 w 108"/>
                <a:gd name="T85" fmla="*/ 72 h 178"/>
                <a:gd name="T86" fmla="*/ 55 w 108"/>
                <a:gd name="T87" fmla="*/ 61 h 178"/>
                <a:gd name="T88" fmla="*/ 44 w 108"/>
                <a:gd name="T89" fmla="*/ 72 h 178"/>
                <a:gd name="T90" fmla="*/ 55 w 108"/>
                <a:gd name="T91" fmla="*/ 83 h 178"/>
                <a:gd name="T92" fmla="*/ 67 w 108"/>
                <a:gd name="T93" fmla="*/ 72 h 178"/>
                <a:gd name="T94" fmla="*/ 65 w 108"/>
                <a:gd name="T95" fmla="*/ 162 h 178"/>
                <a:gd name="T96" fmla="*/ 74 w 108"/>
                <a:gd name="T97" fmla="*/ 162 h 178"/>
                <a:gd name="T98" fmla="*/ 76 w 108"/>
                <a:gd name="T99" fmla="*/ 162 h 178"/>
                <a:gd name="T100" fmla="*/ 79 w 108"/>
                <a:gd name="T101" fmla="*/ 141 h 178"/>
                <a:gd name="T102" fmla="*/ 65 w 108"/>
                <a:gd name="T103" fmla="*/ 141 h 178"/>
                <a:gd name="T104" fmla="*/ 65 w 108"/>
                <a:gd name="T105" fmla="*/ 162 h 178"/>
                <a:gd name="T106" fmla="*/ 49 w 108"/>
                <a:gd name="T107" fmla="*/ 178 h 178"/>
                <a:gd name="T108" fmla="*/ 61 w 108"/>
                <a:gd name="T109" fmla="*/ 178 h 178"/>
                <a:gd name="T110" fmla="*/ 61 w 108"/>
                <a:gd name="T111" fmla="*/ 120 h 178"/>
                <a:gd name="T112" fmla="*/ 49 w 108"/>
                <a:gd name="T113" fmla="*/ 120 h 178"/>
                <a:gd name="T114" fmla="*/ 49 w 108"/>
                <a:gd name="T11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178">
                  <a:moveTo>
                    <a:pt x="28" y="142"/>
                  </a:moveTo>
                  <a:cubicBezTo>
                    <a:pt x="28" y="145"/>
                    <a:pt x="29" y="149"/>
                    <a:pt x="29" y="153"/>
                  </a:cubicBezTo>
                  <a:cubicBezTo>
                    <a:pt x="25" y="154"/>
                    <a:pt x="20" y="155"/>
                    <a:pt x="17" y="158"/>
                  </a:cubicBezTo>
                  <a:cubicBezTo>
                    <a:pt x="12" y="164"/>
                    <a:pt x="0" y="172"/>
                    <a:pt x="0" y="172"/>
                  </a:cubicBezTo>
                  <a:cubicBezTo>
                    <a:pt x="0" y="142"/>
                    <a:pt x="0" y="142"/>
                    <a:pt x="0" y="142"/>
                  </a:cubicBezTo>
                  <a:cubicBezTo>
                    <a:pt x="24" y="117"/>
                    <a:pt x="24" y="117"/>
                    <a:pt x="24" y="117"/>
                  </a:cubicBezTo>
                  <a:cubicBezTo>
                    <a:pt x="25" y="123"/>
                    <a:pt x="26" y="128"/>
                    <a:pt x="26" y="134"/>
                  </a:cubicBezTo>
                  <a:cubicBezTo>
                    <a:pt x="27" y="137"/>
                    <a:pt x="27" y="137"/>
                    <a:pt x="27" y="137"/>
                  </a:cubicBezTo>
                  <a:cubicBezTo>
                    <a:pt x="27" y="137"/>
                    <a:pt x="27" y="137"/>
                    <a:pt x="27" y="137"/>
                  </a:cubicBezTo>
                  <a:lnTo>
                    <a:pt x="28" y="142"/>
                  </a:lnTo>
                  <a:close/>
                  <a:moveTo>
                    <a:pt x="86" y="120"/>
                  </a:moveTo>
                  <a:cubicBezTo>
                    <a:pt x="85" y="125"/>
                    <a:pt x="84" y="129"/>
                    <a:pt x="84" y="134"/>
                  </a:cubicBezTo>
                  <a:cubicBezTo>
                    <a:pt x="83" y="137"/>
                    <a:pt x="83" y="137"/>
                    <a:pt x="83" y="137"/>
                  </a:cubicBezTo>
                  <a:cubicBezTo>
                    <a:pt x="83" y="137"/>
                    <a:pt x="83" y="137"/>
                    <a:pt x="83" y="137"/>
                  </a:cubicBezTo>
                  <a:cubicBezTo>
                    <a:pt x="83" y="142"/>
                    <a:pt x="83" y="142"/>
                    <a:pt x="83" y="142"/>
                  </a:cubicBezTo>
                  <a:cubicBezTo>
                    <a:pt x="82" y="146"/>
                    <a:pt x="82" y="150"/>
                    <a:pt x="81" y="154"/>
                  </a:cubicBezTo>
                  <a:cubicBezTo>
                    <a:pt x="84" y="154"/>
                    <a:pt x="88" y="156"/>
                    <a:pt x="90" y="158"/>
                  </a:cubicBezTo>
                  <a:cubicBezTo>
                    <a:pt x="95" y="164"/>
                    <a:pt x="108" y="172"/>
                    <a:pt x="108" y="172"/>
                  </a:cubicBezTo>
                  <a:cubicBezTo>
                    <a:pt x="108" y="142"/>
                    <a:pt x="108" y="142"/>
                    <a:pt x="108" y="142"/>
                  </a:cubicBezTo>
                  <a:lnTo>
                    <a:pt x="86" y="120"/>
                  </a:lnTo>
                  <a:close/>
                  <a:moveTo>
                    <a:pt x="55" y="0"/>
                  </a:moveTo>
                  <a:cubicBezTo>
                    <a:pt x="55" y="0"/>
                    <a:pt x="34" y="16"/>
                    <a:pt x="26" y="42"/>
                  </a:cubicBezTo>
                  <a:cubicBezTo>
                    <a:pt x="84" y="42"/>
                    <a:pt x="84" y="42"/>
                    <a:pt x="84" y="42"/>
                  </a:cubicBezTo>
                  <a:cubicBezTo>
                    <a:pt x="77" y="16"/>
                    <a:pt x="55" y="0"/>
                    <a:pt x="55" y="0"/>
                  </a:cubicBezTo>
                  <a:moveTo>
                    <a:pt x="35" y="162"/>
                  </a:moveTo>
                  <a:cubicBezTo>
                    <a:pt x="45" y="162"/>
                    <a:pt x="45" y="162"/>
                    <a:pt x="45" y="162"/>
                  </a:cubicBezTo>
                  <a:cubicBezTo>
                    <a:pt x="45" y="141"/>
                    <a:pt x="45" y="141"/>
                    <a:pt x="45" y="141"/>
                  </a:cubicBezTo>
                  <a:cubicBezTo>
                    <a:pt x="31" y="141"/>
                    <a:pt x="31" y="141"/>
                    <a:pt x="31" y="141"/>
                  </a:cubicBezTo>
                  <a:cubicBezTo>
                    <a:pt x="33" y="149"/>
                    <a:pt x="34" y="156"/>
                    <a:pt x="35" y="162"/>
                  </a:cubicBezTo>
                  <a:moveTo>
                    <a:pt x="87" y="62"/>
                  </a:moveTo>
                  <a:cubicBezTo>
                    <a:pt x="87" y="75"/>
                    <a:pt x="84" y="106"/>
                    <a:pt x="80" y="133"/>
                  </a:cubicBezTo>
                  <a:cubicBezTo>
                    <a:pt x="65" y="133"/>
                    <a:pt x="65" y="133"/>
                    <a:pt x="65" y="133"/>
                  </a:cubicBezTo>
                  <a:cubicBezTo>
                    <a:pt x="65" y="116"/>
                    <a:pt x="65" y="116"/>
                    <a:pt x="65" y="116"/>
                  </a:cubicBezTo>
                  <a:cubicBezTo>
                    <a:pt x="45" y="116"/>
                    <a:pt x="45" y="116"/>
                    <a:pt x="45" y="116"/>
                  </a:cubicBezTo>
                  <a:cubicBezTo>
                    <a:pt x="45" y="133"/>
                    <a:pt x="45" y="133"/>
                    <a:pt x="45" y="133"/>
                  </a:cubicBezTo>
                  <a:cubicBezTo>
                    <a:pt x="30" y="133"/>
                    <a:pt x="30" y="133"/>
                    <a:pt x="30" y="133"/>
                  </a:cubicBezTo>
                  <a:cubicBezTo>
                    <a:pt x="26" y="105"/>
                    <a:pt x="23" y="73"/>
                    <a:pt x="23" y="61"/>
                  </a:cubicBezTo>
                  <a:cubicBezTo>
                    <a:pt x="23" y="57"/>
                    <a:pt x="23" y="53"/>
                    <a:pt x="24" y="50"/>
                  </a:cubicBezTo>
                  <a:cubicBezTo>
                    <a:pt x="86" y="50"/>
                    <a:pt x="86" y="50"/>
                    <a:pt x="86" y="50"/>
                  </a:cubicBezTo>
                  <a:cubicBezTo>
                    <a:pt x="87" y="53"/>
                    <a:pt x="87" y="56"/>
                    <a:pt x="87" y="59"/>
                  </a:cubicBezTo>
                  <a:cubicBezTo>
                    <a:pt x="87" y="60"/>
                    <a:pt x="88" y="60"/>
                    <a:pt x="88" y="61"/>
                  </a:cubicBezTo>
                  <a:cubicBezTo>
                    <a:pt x="88" y="61"/>
                    <a:pt x="87" y="62"/>
                    <a:pt x="87" y="62"/>
                  </a:cubicBezTo>
                  <a:moveTo>
                    <a:pt x="67" y="72"/>
                  </a:moveTo>
                  <a:cubicBezTo>
                    <a:pt x="67" y="66"/>
                    <a:pt x="61" y="61"/>
                    <a:pt x="55" y="61"/>
                  </a:cubicBezTo>
                  <a:cubicBezTo>
                    <a:pt x="49" y="61"/>
                    <a:pt x="44" y="66"/>
                    <a:pt x="44" y="72"/>
                  </a:cubicBezTo>
                  <a:cubicBezTo>
                    <a:pt x="44" y="78"/>
                    <a:pt x="49" y="83"/>
                    <a:pt x="55" y="83"/>
                  </a:cubicBezTo>
                  <a:cubicBezTo>
                    <a:pt x="61" y="83"/>
                    <a:pt x="67" y="78"/>
                    <a:pt x="67" y="72"/>
                  </a:cubicBezTo>
                  <a:moveTo>
                    <a:pt x="65" y="162"/>
                  </a:moveTo>
                  <a:cubicBezTo>
                    <a:pt x="74" y="162"/>
                    <a:pt x="74" y="162"/>
                    <a:pt x="74" y="162"/>
                  </a:cubicBezTo>
                  <a:cubicBezTo>
                    <a:pt x="76" y="162"/>
                    <a:pt x="76" y="162"/>
                    <a:pt x="76" y="162"/>
                  </a:cubicBezTo>
                  <a:cubicBezTo>
                    <a:pt x="77" y="156"/>
                    <a:pt x="78" y="149"/>
                    <a:pt x="79" y="141"/>
                  </a:cubicBezTo>
                  <a:cubicBezTo>
                    <a:pt x="65" y="141"/>
                    <a:pt x="65" y="141"/>
                    <a:pt x="65" y="141"/>
                  </a:cubicBezTo>
                  <a:lnTo>
                    <a:pt x="65" y="162"/>
                  </a:lnTo>
                  <a:close/>
                  <a:moveTo>
                    <a:pt x="49" y="178"/>
                  </a:moveTo>
                  <a:cubicBezTo>
                    <a:pt x="61" y="178"/>
                    <a:pt x="61" y="178"/>
                    <a:pt x="61" y="178"/>
                  </a:cubicBezTo>
                  <a:cubicBezTo>
                    <a:pt x="61" y="120"/>
                    <a:pt x="61" y="120"/>
                    <a:pt x="61" y="120"/>
                  </a:cubicBezTo>
                  <a:cubicBezTo>
                    <a:pt x="49" y="120"/>
                    <a:pt x="49" y="120"/>
                    <a:pt x="49" y="120"/>
                  </a:cubicBezTo>
                  <a:lnTo>
                    <a:pt x="49" y="178"/>
                  </a:lnTo>
                  <a:close/>
                </a:path>
              </a:pathLst>
            </a:custGeom>
            <a:solidFill>
              <a:schemeClr val="accent6"/>
            </a:solidFill>
            <a:ln>
              <a:noFill/>
            </a:ln>
          </p:spPr>
          <p:txBody>
            <a:bodyPr anchor="ctr"/>
            <a:lstStyle/>
            <a:p>
              <a:pPr algn="ctr"/>
            </a:p>
          </p:txBody>
        </p:sp>
        <p:cxnSp>
          <p:nvCxnSpPr>
            <p:cNvPr id="10" name="Straight Connector 7"/>
            <p:cNvCxnSpPr/>
            <p:nvPr/>
          </p:nvCxnSpPr>
          <p:spPr>
            <a:xfrm>
              <a:off x="2087904" y="2330333"/>
              <a:ext cx="2166115" cy="0"/>
            </a:xfrm>
            <a:prstGeom prst="line">
              <a:avLst/>
            </a:prstGeom>
            <a:ln w="19050" cap="rnd">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8"/>
            <p:cNvCxnSpPr/>
            <p:nvPr/>
          </p:nvCxnSpPr>
          <p:spPr>
            <a:xfrm>
              <a:off x="5361570" y="2330333"/>
              <a:ext cx="2166115" cy="0"/>
            </a:xfrm>
            <a:prstGeom prst="line">
              <a:avLst/>
            </a:prstGeom>
            <a:ln w="19050" cap="rnd">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9"/>
            <p:cNvCxnSpPr/>
            <p:nvPr/>
          </p:nvCxnSpPr>
          <p:spPr>
            <a:xfrm>
              <a:off x="8609911" y="2330333"/>
              <a:ext cx="2166115" cy="0"/>
            </a:xfrm>
            <a:prstGeom prst="line">
              <a:avLst/>
            </a:prstGeom>
            <a:ln w="19050" cap="rnd">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10"/>
            <p:cNvCxnSpPr/>
            <p:nvPr/>
          </p:nvCxnSpPr>
          <p:spPr>
            <a:xfrm rot="10800000" flipV="1">
              <a:off x="8542581" y="2330331"/>
              <a:ext cx="2233448" cy="1946891"/>
            </a:xfrm>
            <a:prstGeom prst="bentConnector3">
              <a:avLst>
                <a:gd name="adj1" fmla="val -604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1"/>
            <p:cNvCxnSpPr/>
            <p:nvPr/>
          </p:nvCxnSpPr>
          <p:spPr>
            <a:xfrm flipH="1">
              <a:off x="5315356" y="4277223"/>
              <a:ext cx="2166115" cy="0"/>
            </a:xfrm>
            <a:prstGeom prst="line">
              <a:avLst/>
            </a:prstGeom>
            <a:ln w="19050" cap="rnd">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2"/>
            <p:cNvCxnSpPr/>
            <p:nvPr/>
          </p:nvCxnSpPr>
          <p:spPr>
            <a:xfrm flipH="1">
              <a:off x="2041691" y="4277223"/>
              <a:ext cx="2166115" cy="0"/>
            </a:xfrm>
            <a:prstGeom prst="line">
              <a:avLst/>
            </a:prstGeom>
            <a:ln w="19050" cap="rnd">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5"/>
            <p:cNvCxnSpPr/>
            <p:nvPr/>
          </p:nvCxnSpPr>
          <p:spPr>
            <a:xfrm>
              <a:off x="1352296" y="2974263"/>
              <a:ext cx="365760"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1" name="Straight Connector 18"/>
            <p:cNvCxnSpPr/>
            <p:nvPr/>
          </p:nvCxnSpPr>
          <p:spPr>
            <a:xfrm>
              <a:off x="4664383" y="2974263"/>
              <a:ext cx="365760"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7903489" y="2974263"/>
              <a:ext cx="365760" cy="0"/>
            </a:xfrm>
            <a:prstGeom prst="line">
              <a:avLst/>
            </a:prstGeom>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1352296" y="4913094"/>
              <a:ext cx="365760" cy="0"/>
            </a:xfrm>
            <a:prstGeom prst="line">
              <a:avLst/>
            </a:prstGeom>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4664383" y="4913094"/>
              <a:ext cx="365760" cy="0"/>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33" name="Straight Connector 30"/>
            <p:cNvCxnSpPr/>
            <p:nvPr/>
          </p:nvCxnSpPr>
          <p:spPr>
            <a:xfrm>
              <a:off x="7903489" y="4913094"/>
              <a:ext cx="365760" cy="0"/>
            </a:xfrm>
            <a:prstGeom prst="line">
              <a:avLst/>
            </a:prstGeom>
            <a:ln w="2540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43" name="TextBox 11"/>
          <p:cNvSpPr txBox="1"/>
          <p:nvPr/>
        </p:nvSpPr>
        <p:spPr>
          <a:xfrm>
            <a:off x="774065" y="2402840"/>
            <a:ext cx="3411220" cy="358775"/>
          </a:xfrm>
          <a:prstGeom prst="rect">
            <a:avLst/>
          </a:prstGeom>
          <a:noFill/>
        </p:spPr>
        <p:txBody>
          <a:bodyPr wrap="square" lIns="0" tIns="0" rIns="0" bIns="0" rtlCol="0">
            <a:noAutofit/>
            <a:scene3d>
              <a:camera prst="orthographicFront"/>
              <a:lightRig rig="threePt" dir="t"/>
            </a:scene3d>
            <a:sp3d contourW="12700"/>
          </a:bodyPr>
          <a:lstStyle/>
          <a:p>
            <a:r>
              <a:rPr lang="zh-CN" altLang="en-US" dirty="0">
                <a:solidFill>
                  <a:schemeClr val="tx1">
                    <a:lumMod val="65000"/>
                    <a:lumOff val="35000"/>
                  </a:schemeClr>
                </a:solidFill>
              </a:rPr>
              <a:t>基于用况建立人机交互的</a:t>
            </a:r>
            <a:r>
              <a:rPr lang="zh-CN" altLang="en-US" dirty="0">
                <a:solidFill>
                  <a:schemeClr val="tx1">
                    <a:lumMod val="65000"/>
                    <a:lumOff val="35000"/>
                  </a:schemeClr>
                </a:solidFill>
              </a:rPr>
              <a:t>界面</a:t>
            </a:r>
            <a:endParaRPr lang="zh-CN" altLang="en-US" dirty="0">
              <a:solidFill>
                <a:schemeClr val="tx1">
                  <a:lumMod val="65000"/>
                  <a:lumOff val="35000"/>
                </a:schemeClr>
              </a:solidFill>
            </a:endParaRPr>
          </a:p>
        </p:txBody>
      </p:sp>
      <p:sp>
        <p:nvSpPr>
          <p:cNvPr id="46" name="TextBox 11"/>
          <p:cNvSpPr txBox="1"/>
          <p:nvPr/>
        </p:nvSpPr>
        <p:spPr>
          <a:xfrm>
            <a:off x="4433570" y="2402840"/>
            <a:ext cx="2724150" cy="276860"/>
          </a:xfrm>
          <a:prstGeom prst="rect">
            <a:avLst/>
          </a:prstGeom>
          <a:noFill/>
        </p:spPr>
        <p:txBody>
          <a:bodyPr wrap="square" lIns="0" tIns="0" rIns="0" bIns="0" rtlCol="0">
            <a:spAutoFit/>
            <a:scene3d>
              <a:camera prst="orthographicFront"/>
              <a:lightRig rig="threePt" dir="t"/>
            </a:scene3d>
            <a:sp3d contourW="12700"/>
          </a:bodyPr>
          <a:lstStyle/>
          <a:p>
            <a:r>
              <a:rPr lang="zh-CN" altLang="en-US" dirty="0">
                <a:solidFill>
                  <a:schemeClr val="tx1">
                    <a:lumMod val="65000"/>
                    <a:lumOff val="35000"/>
                  </a:schemeClr>
                </a:solidFill>
              </a:rPr>
              <a:t>分析用况</a:t>
            </a:r>
            <a:endParaRPr lang="zh-CN" altLang="en-US" dirty="0">
              <a:solidFill>
                <a:schemeClr val="tx1">
                  <a:lumMod val="65000"/>
                  <a:lumOff val="35000"/>
                </a:schemeClr>
              </a:solidFill>
            </a:endParaRPr>
          </a:p>
        </p:txBody>
      </p:sp>
      <p:sp>
        <p:nvSpPr>
          <p:cNvPr id="49" name="TextBox 11"/>
          <p:cNvSpPr txBox="1"/>
          <p:nvPr/>
        </p:nvSpPr>
        <p:spPr>
          <a:xfrm>
            <a:off x="8019415" y="2402840"/>
            <a:ext cx="2724150" cy="276860"/>
          </a:xfrm>
          <a:prstGeom prst="rect">
            <a:avLst/>
          </a:prstGeom>
          <a:noFill/>
        </p:spPr>
        <p:txBody>
          <a:bodyPr wrap="square" lIns="0" tIns="0" rIns="0" bIns="0" rtlCol="0">
            <a:spAutoFit/>
            <a:scene3d>
              <a:camera prst="orthographicFront"/>
              <a:lightRig rig="threePt" dir="t"/>
            </a:scene3d>
            <a:sp3d contourW="12700"/>
          </a:bodyPr>
          <a:lstStyle/>
          <a:p>
            <a:r>
              <a:rPr lang="zh-CN" altLang="en-US" dirty="0">
                <a:solidFill>
                  <a:schemeClr val="tx1">
                    <a:lumMod val="65000"/>
                    <a:lumOff val="35000"/>
                  </a:schemeClr>
                </a:solidFill>
              </a:rPr>
              <a:t>保留输入</a:t>
            </a:r>
            <a:r>
              <a:rPr lang="zh-CN" altLang="en-US" dirty="0">
                <a:solidFill>
                  <a:schemeClr val="tx1">
                    <a:lumMod val="65000"/>
                    <a:lumOff val="35000"/>
                  </a:schemeClr>
                </a:solidFill>
              </a:rPr>
              <a:t>输出</a:t>
            </a:r>
            <a:endParaRPr lang="zh-CN" altLang="en-US" dirty="0">
              <a:solidFill>
                <a:schemeClr val="tx1">
                  <a:lumMod val="65000"/>
                  <a:lumOff val="35000"/>
                </a:schemeClr>
              </a:solidFill>
            </a:endParaRPr>
          </a:p>
        </p:txBody>
      </p:sp>
      <p:sp>
        <p:nvSpPr>
          <p:cNvPr id="52" name="TextBox 11"/>
          <p:cNvSpPr txBox="1"/>
          <p:nvPr/>
        </p:nvSpPr>
        <p:spPr>
          <a:xfrm>
            <a:off x="530860" y="4558665"/>
            <a:ext cx="3201035" cy="276860"/>
          </a:xfrm>
          <a:prstGeom prst="rect">
            <a:avLst/>
          </a:prstGeom>
          <a:noFill/>
        </p:spPr>
        <p:txBody>
          <a:bodyPr wrap="square" lIns="0" tIns="0" rIns="0" bIns="0" rtlCol="0">
            <a:spAutoFit/>
            <a:scene3d>
              <a:camera prst="orthographicFront"/>
              <a:lightRig rig="threePt" dir="t"/>
            </a:scene3d>
            <a:sp3d contourW="12700"/>
          </a:bodyPr>
          <a:lstStyle/>
          <a:p>
            <a:r>
              <a:rPr lang="zh-CN" altLang="en-US" dirty="0">
                <a:solidFill>
                  <a:schemeClr val="tx1">
                    <a:lumMod val="65000"/>
                    <a:lumOff val="35000"/>
                  </a:schemeClr>
                </a:solidFill>
              </a:rPr>
              <a:t>新增设施表单，用户信息</a:t>
            </a:r>
            <a:r>
              <a:rPr lang="zh-CN" altLang="en-US" dirty="0">
                <a:solidFill>
                  <a:schemeClr val="tx1">
                    <a:lumMod val="65000"/>
                    <a:lumOff val="35000"/>
                  </a:schemeClr>
                </a:solidFill>
              </a:rPr>
              <a:t>描述</a:t>
            </a:r>
            <a:endParaRPr lang="zh-CN" altLang="en-US" dirty="0">
              <a:solidFill>
                <a:schemeClr val="tx1">
                  <a:lumMod val="65000"/>
                  <a:lumOff val="35000"/>
                </a:schemeClr>
              </a:solidFill>
            </a:endParaRPr>
          </a:p>
        </p:txBody>
      </p:sp>
      <p:sp>
        <p:nvSpPr>
          <p:cNvPr id="55" name="TextBox 11"/>
          <p:cNvSpPr txBox="1"/>
          <p:nvPr/>
        </p:nvSpPr>
        <p:spPr>
          <a:xfrm>
            <a:off x="4433570" y="4558665"/>
            <a:ext cx="2724150" cy="276860"/>
          </a:xfrm>
          <a:prstGeom prst="rect">
            <a:avLst/>
          </a:prstGeom>
          <a:noFill/>
        </p:spPr>
        <p:txBody>
          <a:bodyPr wrap="square" lIns="0" tIns="0" rIns="0" bIns="0" rtlCol="0">
            <a:spAutoFit/>
            <a:scene3d>
              <a:camera prst="orthographicFront"/>
              <a:lightRig rig="threePt" dir="t"/>
            </a:scene3d>
            <a:sp3d contourW="12700"/>
          </a:bodyPr>
          <a:lstStyle/>
          <a:p>
            <a:r>
              <a:rPr lang="zh-CN" altLang="en-US" dirty="0">
                <a:solidFill>
                  <a:schemeClr val="tx1">
                    <a:lumMod val="65000"/>
                    <a:lumOff val="35000"/>
                  </a:schemeClr>
                </a:solidFill>
              </a:rPr>
              <a:t>命令</a:t>
            </a:r>
            <a:r>
              <a:rPr lang="zh-CN" altLang="en-US" dirty="0">
                <a:solidFill>
                  <a:schemeClr val="tx1">
                    <a:lumMod val="65000"/>
                    <a:lumOff val="35000"/>
                  </a:schemeClr>
                </a:solidFill>
              </a:rPr>
              <a:t>组织</a:t>
            </a:r>
            <a:endParaRPr lang="zh-CN" altLang="en-US" dirty="0">
              <a:solidFill>
                <a:schemeClr val="tx1">
                  <a:lumMod val="65000"/>
                  <a:lumOff val="35000"/>
                </a:schemeClr>
              </a:solidFill>
            </a:endParaRPr>
          </a:p>
        </p:txBody>
      </p:sp>
      <p:sp>
        <p:nvSpPr>
          <p:cNvPr id="58" name="TextBox 11"/>
          <p:cNvSpPr txBox="1"/>
          <p:nvPr/>
        </p:nvSpPr>
        <p:spPr>
          <a:xfrm>
            <a:off x="8019415" y="4558665"/>
            <a:ext cx="2724150" cy="276860"/>
          </a:xfrm>
          <a:prstGeom prst="rect">
            <a:avLst/>
          </a:prstGeom>
          <a:noFill/>
        </p:spPr>
        <p:txBody>
          <a:bodyPr wrap="square" lIns="0" tIns="0" rIns="0" bIns="0" rtlCol="0">
            <a:spAutoFit/>
            <a:scene3d>
              <a:camera prst="orthographicFront"/>
              <a:lightRig rig="threePt" dir="t"/>
            </a:scene3d>
            <a:sp3d contourW="12700"/>
          </a:bodyPr>
          <a:lstStyle/>
          <a:p>
            <a:r>
              <a:rPr lang="zh-CN" altLang="en-US" dirty="0">
                <a:solidFill>
                  <a:schemeClr val="tx1">
                    <a:lumMod val="65000"/>
                    <a:lumOff val="35000"/>
                  </a:schemeClr>
                </a:solidFill>
              </a:rPr>
              <a:t>设计输入输出的界面</a:t>
            </a:r>
            <a:r>
              <a:rPr lang="zh-CN" altLang="en-US" dirty="0">
                <a:solidFill>
                  <a:schemeClr val="tx1">
                    <a:lumMod val="65000"/>
                    <a:lumOff val="35000"/>
                  </a:schemeClr>
                </a:solidFill>
              </a:rPr>
              <a:t>框</a:t>
            </a:r>
            <a:endParaRPr lang="zh-CN" altLang="en-US" dirty="0">
              <a:solidFill>
                <a:schemeClr val="tx1">
                  <a:lumMod val="65000"/>
                  <a:lumOff val="35000"/>
                </a:schemeClr>
              </a:solidFill>
            </a:endParaRPr>
          </a:p>
        </p:txBody>
      </p:sp>
      <p:sp>
        <p:nvSpPr>
          <p:cNvPr id="40" name="文本框 39"/>
          <p:cNvSpPr txBox="1"/>
          <p:nvPr/>
        </p:nvSpPr>
        <p:spPr>
          <a:xfrm>
            <a:off x="1740535" y="450850"/>
            <a:ext cx="302768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人机交互部分设计</a:t>
            </a:r>
            <a:endParaRPr lang="zh-CN" altLang="en-US" sz="2800" dirty="0">
              <a:solidFill>
                <a:schemeClr val="accent2"/>
              </a:solidFill>
            </a:endParaRPr>
          </a:p>
          <a:p>
            <a:endParaRPr lang="zh-CN" altLang="en-US" sz="2800" b="1" dirty="0">
              <a:solidFill>
                <a:schemeClr val="accent2"/>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740503" y="450599"/>
            <a:ext cx="5061857" cy="698750"/>
            <a:chOff x="6096000" y="2061026"/>
            <a:chExt cx="5061857" cy="698750"/>
          </a:xfrm>
        </p:grpSpPr>
        <p:sp>
          <p:nvSpPr>
            <p:cNvPr id="28" name="文本框 27"/>
            <p:cNvSpPr txBox="1"/>
            <p:nvPr/>
          </p:nvSpPr>
          <p:spPr>
            <a:xfrm>
              <a:off x="6096000" y="2061026"/>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rPr>
                <a:t>明年工作计划</a:t>
              </a:r>
              <a:endParaRPr lang="zh-CN" altLang="en-US" sz="2800" b="1" dirty="0">
                <a:solidFill>
                  <a:schemeClr val="accent2"/>
                </a:solidFill>
              </a:endParaRPr>
            </a:p>
          </p:txBody>
        </p:sp>
        <p:sp>
          <p:nvSpPr>
            <p:cNvPr id="45" name="文本框 44"/>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3" name="图片 2" descr="屏幕截图(722)"/>
          <p:cNvPicPr>
            <a:picLocks noChangeAspect="1"/>
          </p:cNvPicPr>
          <p:nvPr/>
        </p:nvPicPr>
        <p:blipFill>
          <a:blip r:embed="rId1"/>
          <a:srcRect l="18880" t="14204" r="45516" b="8444"/>
          <a:stretch>
            <a:fillRect/>
          </a:stretch>
        </p:blipFill>
        <p:spPr>
          <a:xfrm>
            <a:off x="0" y="0"/>
            <a:ext cx="5610860" cy="6857365"/>
          </a:xfrm>
          <a:prstGeom prst="rect">
            <a:avLst/>
          </a:prstGeom>
        </p:spPr>
      </p:pic>
      <p:pic>
        <p:nvPicPr>
          <p:cNvPr id="5" name="图片 4" descr="屏幕截图(723)"/>
          <p:cNvPicPr>
            <a:picLocks noChangeAspect="1"/>
          </p:cNvPicPr>
          <p:nvPr/>
        </p:nvPicPr>
        <p:blipFill>
          <a:blip r:embed="rId2"/>
          <a:srcRect l="20708" t="14204" r="47760" b="9185"/>
          <a:stretch>
            <a:fillRect/>
          </a:stretch>
        </p:blipFill>
        <p:spPr>
          <a:xfrm>
            <a:off x="7110730" y="0"/>
            <a:ext cx="4980305" cy="68065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740503" y="450599"/>
            <a:ext cx="5061857" cy="698750"/>
            <a:chOff x="6096000" y="2061026"/>
            <a:chExt cx="5061857" cy="698750"/>
          </a:xfrm>
        </p:grpSpPr>
        <p:sp>
          <p:nvSpPr>
            <p:cNvPr id="11" name="文本框 10"/>
            <p:cNvSpPr txBox="1"/>
            <p:nvPr/>
          </p:nvSpPr>
          <p:spPr>
            <a:xfrm>
              <a:off x="6096000" y="2061026"/>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rPr>
                <a:t>明年工作计划</a:t>
              </a:r>
              <a:endParaRPr lang="zh-CN" altLang="en-US" sz="2800" b="1" dirty="0">
                <a:solidFill>
                  <a:schemeClr val="accent2"/>
                </a:solidFill>
              </a:endParaRPr>
            </a:p>
          </p:txBody>
        </p:sp>
        <p:sp>
          <p:nvSpPr>
            <p:cNvPr id="12" name="文本框 11"/>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3" name="图片 2" descr="屏幕截图(724)"/>
          <p:cNvPicPr>
            <a:picLocks noChangeAspect="1"/>
          </p:cNvPicPr>
          <p:nvPr/>
        </p:nvPicPr>
        <p:blipFill>
          <a:blip r:embed="rId1"/>
          <a:srcRect l="22458" t="30620" r="50589" b="13917"/>
          <a:stretch>
            <a:fillRect/>
          </a:stretch>
        </p:blipFill>
        <p:spPr>
          <a:xfrm>
            <a:off x="0" y="0"/>
            <a:ext cx="5652135" cy="654240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740503" y="450599"/>
            <a:ext cx="5061857" cy="698750"/>
            <a:chOff x="6096000" y="2061026"/>
            <a:chExt cx="5061857" cy="698750"/>
          </a:xfrm>
        </p:grpSpPr>
        <p:sp>
          <p:nvSpPr>
            <p:cNvPr id="12" name="文本框 11"/>
            <p:cNvSpPr txBox="1"/>
            <p:nvPr/>
          </p:nvSpPr>
          <p:spPr>
            <a:xfrm>
              <a:off x="6096000" y="2061026"/>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rPr>
                <a:t>明年工作计划</a:t>
              </a:r>
              <a:endParaRPr lang="zh-CN" altLang="en-US" sz="2800" b="1" dirty="0">
                <a:solidFill>
                  <a:schemeClr val="accent2"/>
                </a:solidFill>
              </a:endParaRPr>
            </a:p>
          </p:txBody>
        </p:sp>
        <p:sp>
          <p:nvSpPr>
            <p:cNvPr id="13" name="文本框 12"/>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3" name="图片 2" descr="屏幕截图(746)"/>
          <p:cNvPicPr>
            <a:picLocks noChangeAspect="1"/>
          </p:cNvPicPr>
          <p:nvPr/>
        </p:nvPicPr>
        <p:blipFill>
          <a:blip r:embed="rId1"/>
          <a:srcRect l="161" t="16759" r="922" b="6963"/>
          <a:stretch>
            <a:fillRect/>
          </a:stretch>
        </p:blipFill>
        <p:spPr>
          <a:xfrm>
            <a:off x="-163195" y="202565"/>
            <a:ext cx="12292330" cy="5332095"/>
          </a:xfrm>
          <a:prstGeom prst="rect">
            <a:avLst/>
          </a:prstGeom>
        </p:spPr>
      </p:pic>
    </p:spTree>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740503" y="450599"/>
            <a:ext cx="5061857" cy="698750"/>
            <a:chOff x="6096000" y="2061026"/>
            <a:chExt cx="5061857" cy="698750"/>
          </a:xfrm>
        </p:grpSpPr>
        <p:sp>
          <p:nvSpPr>
            <p:cNvPr id="40" name="文本框 39"/>
            <p:cNvSpPr txBox="1"/>
            <p:nvPr/>
          </p:nvSpPr>
          <p:spPr>
            <a:xfrm>
              <a:off x="6096000" y="2061026"/>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rPr>
                <a:t>明年工作计划</a:t>
              </a:r>
              <a:endParaRPr lang="zh-CN" altLang="en-US" sz="2800" b="1" dirty="0">
                <a:solidFill>
                  <a:schemeClr val="accent2"/>
                </a:solidFill>
              </a:endParaRPr>
            </a:p>
          </p:txBody>
        </p:sp>
        <p:sp>
          <p:nvSpPr>
            <p:cNvPr id="59" name="文本框 58"/>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2" name="图片 1" descr="屏幕截图(718)"/>
          <p:cNvPicPr>
            <a:picLocks noChangeAspect="1"/>
          </p:cNvPicPr>
          <p:nvPr/>
        </p:nvPicPr>
        <p:blipFill>
          <a:blip r:embed="rId1"/>
          <a:srcRect l="23536" t="16759" r="14813" b="38620"/>
          <a:stretch>
            <a:fillRect/>
          </a:stretch>
        </p:blipFill>
        <p:spPr>
          <a:xfrm>
            <a:off x="0" y="130810"/>
            <a:ext cx="6795770" cy="2766695"/>
          </a:xfrm>
          <a:prstGeom prst="rect">
            <a:avLst/>
          </a:prstGeom>
        </p:spPr>
      </p:pic>
      <p:pic>
        <p:nvPicPr>
          <p:cNvPr id="16" name="图片 15" descr="屏幕截图(715)"/>
          <p:cNvPicPr>
            <a:picLocks noChangeAspect="1"/>
          </p:cNvPicPr>
          <p:nvPr/>
        </p:nvPicPr>
        <p:blipFill>
          <a:blip r:embed="rId2"/>
          <a:srcRect t="62269" r="75464" b="7556"/>
          <a:stretch>
            <a:fillRect/>
          </a:stretch>
        </p:blipFill>
        <p:spPr>
          <a:xfrm>
            <a:off x="0" y="3060065"/>
            <a:ext cx="5488940" cy="3797300"/>
          </a:xfrm>
          <a:prstGeom prst="rect">
            <a:avLst/>
          </a:prstGeom>
        </p:spPr>
      </p:pic>
      <p:pic>
        <p:nvPicPr>
          <p:cNvPr id="17" name="图片 16" descr="屏幕截图(716)"/>
          <p:cNvPicPr>
            <a:picLocks noChangeAspect="1"/>
          </p:cNvPicPr>
          <p:nvPr/>
        </p:nvPicPr>
        <p:blipFill>
          <a:blip r:embed="rId3"/>
          <a:srcRect t="62713" r="63651" b="8444"/>
          <a:stretch>
            <a:fillRect/>
          </a:stretch>
        </p:blipFill>
        <p:spPr>
          <a:xfrm>
            <a:off x="4909185" y="3591560"/>
            <a:ext cx="7178040" cy="3204210"/>
          </a:xfrm>
          <a:prstGeom prst="rect">
            <a:avLst/>
          </a:prstGeom>
        </p:spPr>
      </p:pic>
      <p:pic>
        <p:nvPicPr>
          <p:cNvPr id="19" name="图片 18" descr="屏幕截图(717)"/>
          <p:cNvPicPr>
            <a:picLocks noChangeAspect="1"/>
          </p:cNvPicPr>
          <p:nvPr/>
        </p:nvPicPr>
        <p:blipFill>
          <a:blip r:embed="rId4"/>
          <a:srcRect t="61824" r="75130" b="8148"/>
          <a:stretch>
            <a:fillRect/>
          </a:stretch>
        </p:blipFill>
        <p:spPr>
          <a:xfrm>
            <a:off x="6795770" y="0"/>
            <a:ext cx="5287645" cy="3591560"/>
          </a:xfrm>
          <a:prstGeom prst="rect">
            <a:avLst/>
          </a:prstGeom>
        </p:spPr>
      </p:pic>
    </p:spTree>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740503" y="450599"/>
            <a:ext cx="5061857" cy="698750"/>
            <a:chOff x="6096000" y="2061026"/>
            <a:chExt cx="5061857" cy="698750"/>
          </a:xfrm>
        </p:grpSpPr>
        <p:sp>
          <p:nvSpPr>
            <p:cNvPr id="40" name="文本框 39"/>
            <p:cNvSpPr txBox="1"/>
            <p:nvPr/>
          </p:nvSpPr>
          <p:spPr>
            <a:xfrm>
              <a:off x="6096000" y="2061026"/>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rPr>
                <a:t>明年工作计划</a:t>
              </a:r>
              <a:endParaRPr lang="zh-CN" altLang="en-US" sz="2800" b="1" dirty="0">
                <a:solidFill>
                  <a:schemeClr val="accent2"/>
                </a:solidFill>
              </a:endParaRPr>
            </a:p>
          </p:txBody>
        </p:sp>
        <p:sp>
          <p:nvSpPr>
            <p:cNvPr id="59" name="文本框 58"/>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3" name="图片 2" descr="屏幕截图(740)"/>
          <p:cNvPicPr>
            <a:picLocks noChangeAspect="1"/>
          </p:cNvPicPr>
          <p:nvPr/>
        </p:nvPicPr>
        <p:blipFill>
          <a:blip r:embed="rId1"/>
          <a:srcRect l="16469" t="36833" r="20885" b="9037"/>
          <a:stretch>
            <a:fillRect/>
          </a:stretch>
        </p:blipFill>
        <p:spPr>
          <a:xfrm>
            <a:off x="0" y="0"/>
            <a:ext cx="12164695" cy="5912485"/>
          </a:xfrm>
          <a:prstGeom prst="rect">
            <a:avLst/>
          </a:prstGeom>
        </p:spPr>
      </p:pic>
      <p:sp>
        <p:nvSpPr>
          <p:cNvPr id="2" name="文本框 1"/>
          <p:cNvSpPr txBox="1"/>
          <p:nvPr/>
        </p:nvSpPr>
        <p:spPr>
          <a:xfrm>
            <a:off x="6551930" y="5314950"/>
            <a:ext cx="2372995" cy="368300"/>
          </a:xfrm>
          <a:prstGeom prst="rect">
            <a:avLst/>
          </a:prstGeom>
          <a:noFill/>
        </p:spPr>
        <p:txBody>
          <a:bodyPr wrap="square" rtlCol="0">
            <a:spAutoFit/>
          </a:bodyPr>
          <a:p>
            <a:r>
              <a:rPr lang="zh-CN" altLang="en-US"/>
              <a:t>设施信息提交</a:t>
            </a:r>
            <a:r>
              <a:rPr lang="zh-CN" altLang="en-US"/>
              <a:t>表单</a:t>
            </a:r>
            <a:endParaRPr lang="zh-CN" altLang="en-US"/>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4713" y="3398461"/>
            <a:ext cx="5888990" cy="645160"/>
          </a:xfrm>
          <a:prstGeom prst="rect">
            <a:avLst/>
          </a:prstGeom>
          <a:noFill/>
        </p:spPr>
        <p:txBody>
          <a:bodyPr wrap="none" rtlCol="0">
            <a:spAutoFit/>
            <a:scene3d>
              <a:camera prst="orthographicFront"/>
              <a:lightRig rig="threePt" dir="t"/>
            </a:scene3d>
            <a:sp3d contourW="12700"/>
          </a:bodyPr>
          <a:lstStyle/>
          <a:p>
            <a:pPr algn="l"/>
            <a:r>
              <a:rPr lang="zh-CN" altLang="en-US" sz="3600" dirty="0">
                <a:solidFill>
                  <a:schemeClr val="accent2"/>
                </a:solidFill>
                <a:sym typeface="+mn-ea"/>
              </a:rPr>
              <a:t>系统设计简述</a:t>
            </a:r>
            <a:r>
              <a:rPr lang="en-US" altLang="zh-CN" sz="3600" dirty="0">
                <a:solidFill>
                  <a:schemeClr val="accent2"/>
                </a:solidFill>
                <a:sym typeface="+mn-ea"/>
              </a:rPr>
              <a:t>-JavaWeb</a:t>
            </a:r>
            <a:r>
              <a:rPr lang="zh-CN" altLang="en-US" sz="3600" dirty="0">
                <a:solidFill>
                  <a:schemeClr val="accent2"/>
                </a:solidFill>
                <a:sym typeface="+mn-ea"/>
              </a:rPr>
              <a:t>应用</a:t>
            </a:r>
            <a:endParaRPr lang="zh-CN" altLang="en-US" sz="3600" dirty="0">
              <a:solidFill>
                <a:schemeClr val="accent2"/>
              </a:solidFill>
              <a:sym typeface="+mn-ea"/>
            </a:endParaRPr>
          </a:p>
        </p:txBody>
      </p:sp>
      <p:sp>
        <p:nvSpPr>
          <p:cNvPr id="4" name="文本框 3"/>
          <p:cNvSpPr txBox="1"/>
          <p:nvPr/>
        </p:nvSpPr>
        <p:spPr>
          <a:xfrm>
            <a:off x="874713" y="2482009"/>
            <a:ext cx="2254528"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accent1"/>
                </a:solidFill>
                <a:ea typeface="时尚中黑简体" panose="01010104010101010101" pitchFamily="2" charset="-122"/>
              </a:rPr>
              <a:t>PART 01</a:t>
            </a:r>
            <a:endParaRPr lang="zh-CN" altLang="en-US" sz="4000" b="1" dirty="0">
              <a:solidFill>
                <a:schemeClr val="accent1"/>
              </a:solidFill>
              <a:ea typeface="时尚中黑简体" panose="01010104010101010101" pitchFamily="2" charset="-122"/>
            </a:endParaRPr>
          </a:p>
        </p:txBody>
      </p:sp>
      <p:cxnSp>
        <p:nvCxnSpPr>
          <p:cNvPr id="5" name="直接连接符 4"/>
          <p:cNvCxnSpPr/>
          <p:nvPr/>
        </p:nvCxnSpPr>
        <p:spPr>
          <a:xfrm>
            <a:off x="1014413" y="3294178"/>
            <a:ext cx="70998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740503" y="450599"/>
            <a:ext cx="5061857" cy="698750"/>
            <a:chOff x="6096000" y="2061026"/>
            <a:chExt cx="5061857" cy="698750"/>
          </a:xfrm>
        </p:grpSpPr>
        <p:sp>
          <p:nvSpPr>
            <p:cNvPr id="40" name="文本框 39"/>
            <p:cNvSpPr txBox="1"/>
            <p:nvPr/>
          </p:nvSpPr>
          <p:spPr>
            <a:xfrm>
              <a:off x="6096000" y="2061026"/>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rPr>
                <a:t>明年工作计划</a:t>
              </a:r>
              <a:endParaRPr lang="zh-CN" altLang="en-US" sz="2800" b="1" dirty="0">
                <a:solidFill>
                  <a:schemeClr val="accent2"/>
                </a:solidFill>
              </a:endParaRPr>
            </a:p>
          </p:txBody>
        </p:sp>
        <p:sp>
          <p:nvSpPr>
            <p:cNvPr id="59" name="文本框 58"/>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2" name="图片 1" descr="屏幕截图(739)"/>
          <p:cNvPicPr>
            <a:picLocks noChangeAspect="1"/>
          </p:cNvPicPr>
          <p:nvPr/>
        </p:nvPicPr>
        <p:blipFill>
          <a:blip r:embed="rId1"/>
          <a:srcRect t="54870" b="14065"/>
          <a:stretch>
            <a:fillRect/>
          </a:stretch>
        </p:blipFill>
        <p:spPr>
          <a:xfrm>
            <a:off x="0" y="0"/>
            <a:ext cx="12192000" cy="2130425"/>
          </a:xfrm>
          <a:prstGeom prst="rect">
            <a:avLst/>
          </a:prstGeom>
        </p:spPr>
      </p:pic>
      <p:sp>
        <p:nvSpPr>
          <p:cNvPr id="4" name="文本框 3"/>
          <p:cNvSpPr txBox="1"/>
          <p:nvPr/>
        </p:nvSpPr>
        <p:spPr>
          <a:xfrm>
            <a:off x="3170555" y="2130425"/>
            <a:ext cx="4064000" cy="368300"/>
          </a:xfrm>
          <a:prstGeom prst="rect">
            <a:avLst/>
          </a:prstGeom>
          <a:noFill/>
        </p:spPr>
        <p:txBody>
          <a:bodyPr wrap="square" rtlCol="0">
            <a:spAutoFit/>
          </a:bodyPr>
          <a:p>
            <a:r>
              <a:rPr lang="zh-CN" altLang="en-US"/>
              <a:t>人机交互部分与后端业务的衔接</a:t>
            </a:r>
            <a:r>
              <a:rPr lang="zh-CN" altLang="en-US"/>
              <a:t>模型</a:t>
            </a:r>
            <a:endParaRPr lang="zh-CN" altLang="en-US"/>
          </a:p>
        </p:txBody>
      </p:sp>
      <p:pic>
        <p:nvPicPr>
          <p:cNvPr id="3" name="图片 2" descr="屏幕截图(751)"/>
          <p:cNvPicPr>
            <a:picLocks noChangeAspect="1"/>
          </p:cNvPicPr>
          <p:nvPr/>
        </p:nvPicPr>
        <p:blipFill>
          <a:blip r:embed="rId2"/>
          <a:srcRect l="8146" t="26620" r="57911" b="36398"/>
          <a:stretch>
            <a:fillRect/>
          </a:stretch>
        </p:blipFill>
        <p:spPr>
          <a:xfrm>
            <a:off x="1442720" y="2559685"/>
            <a:ext cx="7119620" cy="4363085"/>
          </a:xfrm>
          <a:prstGeom prst="rect">
            <a:avLst/>
          </a:prstGeom>
        </p:spPr>
      </p:pic>
    </p:spTree>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740503" y="450599"/>
            <a:ext cx="5061857" cy="698750"/>
            <a:chOff x="6096000" y="2061026"/>
            <a:chExt cx="5061857" cy="698750"/>
          </a:xfrm>
        </p:grpSpPr>
        <p:sp>
          <p:nvSpPr>
            <p:cNvPr id="40" name="文本框 39"/>
            <p:cNvSpPr txBox="1"/>
            <p:nvPr/>
          </p:nvSpPr>
          <p:spPr>
            <a:xfrm>
              <a:off x="6096000" y="2061026"/>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rPr>
                <a:t>明年工作计划</a:t>
              </a:r>
              <a:endParaRPr lang="zh-CN" altLang="en-US" sz="2800" b="1" dirty="0">
                <a:solidFill>
                  <a:schemeClr val="accent2"/>
                </a:solidFill>
              </a:endParaRPr>
            </a:p>
          </p:txBody>
        </p:sp>
        <p:sp>
          <p:nvSpPr>
            <p:cNvPr id="59" name="文本框 58"/>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sp>
        <p:nvSpPr>
          <p:cNvPr id="3" name="文本框 2"/>
          <p:cNvSpPr txBox="1"/>
          <p:nvPr/>
        </p:nvSpPr>
        <p:spPr>
          <a:xfrm>
            <a:off x="151765" y="2200275"/>
            <a:ext cx="4064000" cy="645160"/>
          </a:xfrm>
          <a:prstGeom prst="rect">
            <a:avLst/>
          </a:prstGeom>
          <a:noFill/>
        </p:spPr>
        <p:txBody>
          <a:bodyPr wrap="square" rtlCol="0">
            <a:spAutoFit/>
          </a:bodyPr>
          <a:p>
            <a:r>
              <a:rPr lang="zh-CN" altLang="en-US"/>
              <a:t>后端管理系统的</a:t>
            </a:r>
            <a:endParaRPr lang="zh-CN" altLang="en-US"/>
          </a:p>
          <a:p>
            <a:r>
              <a:rPr lang="zh-CN" altLang="en-US"/>
              <a:t>人机交互</a:t>
            </a:r>
            <a:r>
              <a:rPr lang="en-US" altLang="zh-CN"/>
              <a:t> </a:t>
            </a:r>
            <a:endParaRPr lang="en-US" altLang="zh-CN"/>
          </a:p>
        </p:txBody>
      </p:sp>
      <p:pic>
        <p:nvPicPr>
          <p:cNvPr id="6" name="图片 5"/>
          <p:cNvPicPr>
            <a:picLocks noChangeAspect="1"/>
          </p:cNvPicPr>
          <p:nvPr>
            <p:custDataLst>
              <p:tags r:id="rId1"/>
            </p:custDataLst>
          </p:nvPr>
        </p:nvPicPr>
        <p:blipFill>
          <a:blip r:embed="rId2"/>
          <a:srcRect l="35022" t="18935" b="54329"/>
          <a:stretch>
            <a:fillRect/>
          </a:stretch>
        </p:blipFill>
        <p:spPr>
          <a:xfrm>
            <a:off x="0" y="0"/>
            <a:ext cx="9506585" cy="2200275"/>
          </a:xfrm>
          <a:prstGeom prst="rect">
            <a:avLst/>
          </a:prstGeom>
        </p:spPr>
      </p:pic>
      <p:pic>
        <p:nvPicPr>
          <p:cNvPr id="7" name="图片 6" descr="屏幕截图(741)"/>
          <p:cNvPicPr>
            <a:picLocks noChangeAspect="1"/>
          </p:cNvPicPr>
          <p:nvPr/>
        </p:nvPicPr>
        <p:blipFill>
          <a:blip r:embed="rId3"/>
          <a:srcRect l="1245" t="10648" r="1255" b="9481"/>
          <a:stretch>
            <a:fillRect/>
          </a:stretch>
        </p:blipFill>
        <p:spPr>
          <a:xfrm>
            <a:off x="1958975" y="2109470"/>
            <a:ext cx="10233025" cy="4714875"/>
          </a:xfrm>
          <a:prstGeom prst="rect">
            <a:avLst/>
          </a:prstGeom>
        </p:spPr>
      </p:pic>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4713" y="3398461"/>
            <a:ext cx="4754880" cy="1198880"/>
          </a:xfrm>
          <a:prstGeom prst="rect">
            <a:avLst/>
          </a:prstGeom>
          <a:noFill/>
        </p:spPr>
        <p:txBody>
          <a:bodyPr wrap="none" rtlCol="0">
            <a:spAutoFit/>
            <a:scene3d>
              <a:camera prst="orthographicFront"/>
              <a:lightRig rig="threePt" dir="t"/>
            </a:scene3d>
            <a:sp3d contourW="12700"/>
          </a:bodyPr>
          <a:lstStyle/>
          <a:p>
            <a:pPr algn="l"/>
            <a:r>
              <a:rPr lang="zh-CN" altLang="en-US" sz="3600" dirty="0">
                <a:solidFill>
                  <a:schemeClr val="accent2"/>
                </a:solidFill>
                <a:sym typeface="+mn-ea"/>
              </a:rPr>
              <a:t>构件及部署部分的设计</a:t>
            </a:r>
            <a:endParaRPr lang="en-US" altLang="zh-CN" sz="3600" dirty="0">
              <a:solidFill>
                <a:schemeClr val="accent2"/>
              </a:solidFill>
            </a:endParaRPr>
          </a:p>
          <a:p>
            <a:pPr algn="l"/>
            <a:endParaRPr lang="zh-CN" altLang="en-US" sz="3600" dirty="0">
              <a:solidFill>
                <a:schemeClr val="accent2"/>
              </a:solidFill>
              <a:sym typeface="+mn-ea"/>
            </a:endParaRPr>
          </a:p>
        </p:txBody>
      </p:sp>
      <p:sp>
        <p:nvSpPr>
          <p:cNvPr id="4" name="文本框 3"/>
          <p:cNvSpPr txBox="1"/>
          <p:nvPr/>
        </p:nvSpPr>
        <p:spPr>
          <a:xfrm>
            <a:off x="874713" y="2482009"/>
            <a:ext cx="2234565" cy="706755"/>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accent1"/>
                </a:solidFill>
                <a:ea typeface="时尚中黑简体" panose="01010104010101010101" pitchFamily="2" charset="-122"/>
              </a:rPr>
              <a:t>PART 05</a:t>
            </a:r>
            <a:endParaRPr lang="zh-CN" altLang="en-US" sz="4000" b="1" dirty="0">
              <a:solidFill>
                <a:schemeClr val="accent1"/>
              </a:solidFill>
              <a:ea typeface="时尚中黑简体" panose="01010104010101010101" pitchFamily="2" charset="-122"/>
            </a:endParaRPr>
          </a:p>
        </p:txBody>
      </p:sp>
      <p:cxnSp>
        <p:nvCxnSpPr>
          <p:cNvPr id="5" name="直接连接符 4"/>
          <p:cNvCxnSpPr/>
          <p:nvPr/>
        </p:nvCxnSpPr>
        <p:spPr>
          <a:xfrm>
            <a:off x="1014413" y="3294178"/>
            <a:ext cx="70998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51930" y="5314950"/>
            <a:ext cx="2372995" cy="368300"/>
          </a:xfrm>
          <a:prstGeom prst="rect">
            <a:avLst/>
          </a:prstGeom>
          <a:noFill/>
        </p:spPr>
        <p:txBody>
          <a:bodyPr wrap="square" rtlCol="0">
            <a:spAutoFit/>
          </a:bodyPr>
          <a:p>
            <a:r>
              <a:rPr lang="zh-CN" altLang="en-US"/>
              <a:t>设施信息提交</a:t>
            </a:r>
            <a:r>
              <a:rPr lang="zh-CN" altLang="en-US"/>
              <a:t>表单</a:t>
            </a:r>
            <a:endParaRPr lang="zh-CN" altLang="en-US"/>
          </a:p>
        </p:txBody>
      </p:sp>
      <p:pic>
        <p:nvPicPr>
          <p:cNvPr id="4" name="图片 3" descr="屏幕截图(757)"/>
          <p:cNvPicPr>
            <a:picLocks noChangeAspect="1"/>
          </p:cNvPicPr>
          <p:nvPr/>
        </p:nvPicPr>
        <p:blipFill>
          <a:blip r:embed="rId1"/>
          <a:srcRect l="10396" t="30620" r="47594" b="44093"/>
          <a:stretch>
            <a:fillRect/>
          </a:stretch>
        </p:blipFill>
        <p:spPr>
          <a:xfrm>
            <a:off x="563245" y="2889885"/>
            <a:ext cx="11065510" cy="3746500"/>
          </a:xfrm>
          <a:prstGeom prst="rect">
            <a:avLst/>
          </a:prstGeom>
        </p:spPr>
      </p:pic>
      <p:sp>
        <p:nvSpPr>
          <p:cNvPr id="6" name="文本框 5"/>
          <p:cNvSpPr txBox="1"/>
          <p:nvPr/>
        </p:nvSpPr>
        <p:spPr>
          <a:xfrm>
            <a:off x="3174365" y="157480"/>
            <a:ext cx="5848985" cy="2080895"/>
          </a:xfrm>
          <a:prstGeom prst="rect">
            <a:avLst/>
          </a:prstGeom>
          <a:noFill/>
        </p:spPr>
        <p:txBody>
          <a:bodyPr wrap="square" rtlCol="0">
            <a:noAutofit/>
          </a:bodyPr>
          <a:p>
            <a:r>
              <a:rPr lang="zh-CN" altLang="en-US"/>
              <a:t>系统的组件图</a:t>
            </a:r>
            <a:r>
              <a:rPr lang="en-US" altLang="zh-CN"/>
              <a:t>:</a:t>
            </a:r>
            <a:endParaRPr lang="en-US" altLang="zh-CN"/>
          </a:p>
          <a:p>
            <a:r>
              <a:rPr lang="zh-CN" altLang="en-US"/>
              <a:t>业务实现层主要包含用于实现业务过程的</a:t>
            </a:r>
            <a:r>
              <a:rPr lang="zh-CN" altLang="en-US"/>
              <a:t>代码。</a:t>
            </a:r>
            <a:endParaRPr lang="zh-CN" altLang="en-US"/>
          </a:p>
          <a:p>
            <a:endParaRPr lang="zh-CN" altLang="en-US"/>
          </a:p>
          <a:p>
            <a:r>
              <a:rPr lang="zh-CN" altLang="en-US"/>
              <a:t>业务动作层：作为一个</a:t>
            </a:r>
            <a:r>
              <a:rPr lang="en-US" altLang="zh-CN"/>
              <a:t>“</a:t>
            </a:r>
            <a:r>
              <a:rPr lang="zh-CN" altLang="en-US"/>
              <a:t>接口</a:t>
            </a:r>
            <a:r>
              <a:rPr lang="en-US" altLang="zh-CN"/>
              <a:t>”</a:t>
            </a:r>
            <a:r>
              <a:rPr lang="zh-CN" altLang="en-US"/>
              <a:t>层，实现界面和业务的解耦，使需要对业务实现的代码修改时，减轻修改量，增强</a:t>
            </a:r>
            <a:r>
              <a:rPr lang="zh-CN" altLang="en-US"/>
              <a:t>灵活性。</a:t>
            </a:r>
            <a:endParaRPr lang="zh-CN" altLang="en-US"/>
          </a:p>
        </p:txBody>
      </p:sp>
    </p:spTree>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174365" y="157480"/>
            <a:ext cx="5848985" cy="2080895"/>
          </a:xfrm>
          <a:prstGeom prst="rect">
            <a:avLst/>
          </a:prstGeom>
          <a:noFill/>
        </p:spPr>
        <p:txBody>
          <a:bodyPr wrap="square" rtlCol="0">
            <a:noAutofit/>
          </a:bodyPr>
          <a:p>
            <a:endParaRPr lang="zh-CN" altLang="en-US"/>
          </a:p>
        </p:txBody>
      </p:sp>
      <p:pic>
        <p:nvPicPr>
          <p:cNvPr id="3" name="图片 2" descr="屏幕截图(758)"/>
          <p:cNvPicPr>
            <a:picLocks noChangeAspect="1"/>
          </p:cNvPicPr>
          <p:nvPr>
            <p:custDataLst>
              <p:tags r:id="rId1"/>
            </p:custDataLst>
          </p:nvPr>
        </p:nvPicPr>
        <p:blipFill>
          <a:blip r:embed="rId2"/>
          <a:srcRect l="5484" t="29583" r="47844" b="45574"/>
          <a:stretch>
            <a:fillRect/>
          </a:stretch>
        </p:blipFill>
        <p:spPr>
          <a:xfrm>
            <a:off x="221615" y="3159125"/>
            <a:ext cx="11472545" cy="3434715"/>
          </a:xfrm>
          <a:prstGeom prst="rect">
            <a:avLst/>
          </a:prstGeom>
        </p:spPr>
      </p:pic>
      <p:sp>
        <p:nvSpPr>
          <p:cNvPr id="5" name="文本框 4"/>
          <p:cNvSpPr txBox="1"/>
          <p:nvPr/>
        </p:nvSpPr>
        <p:spPr>
          <a:xfrm>
            <a:off x="3336290" y="1054735"/>
            <a:ext cx="5963920" cy="1753235"/>
          </a:xfrm>
          <a:prstGeom prst="rect">
            <a:avLst/>
          </a:prstGeom>
          <a:noFill/>
        </p:spPr>
        <p:txBody>
          <a:bodyPr wrap="square" rtlCol="0">
            <a:spAutoFit/>
          </a:bodyPr>
          <a:p>
            <a:r>
              <a:rPr lang="zh-CN" altLang="en-US"/>
              <a:t>系统的部署图</a:t>
            </a:r>
            <a:r>
              <a:rPr lang="en-US" altLang="zh-CN"/>
              <a:t>:</a:t>
            </a:r>
            <a:endParaRPr lang="en-US" altLang="zh-CN"/>
          </a:p>
          <a:p>
            <a:r>
              <a:rPr lang="en-US" altLang="zh-CN"/>
              <a:t>WebServer</a:t>
            </a:r>
            <a:r>
              <a:rPr lang="zh-CN" altLang="en-US"/>
              <a:t>节点</a:t>
            </a:r>
            <a:r>
              <a:rPr lang="en-US" altLang="zh-CN"/>
              <a:t>:</a:t>
            </a:r>
            <a:r>
              <a:rPr lang="zh-CN" altLang="en-US"/>
              <a:t>包括业务动作层，业务实现层，业务界面层三种组件的代码和</a:t>
            </a:r>
            <a:r>
              <a:rPr lang="zh-CN" altLang="en-US"/>
              <a:t>资源。</a:t>
            </a:r>
            <a:endParaRPr lang="zh-CN" altLang="en-US"/>
          </a:p>
          <a:p>
            <a:r>
              <a:rPr lang="en-US" altLang="zh-CN"/>
              <a:t>DataServer</a:t>
            </a:r>
            <a:r>
              <a:rPr lang="zh-CN" altLang="en-US"/>
              <a:t>节点：本系统的数据库通过</a:t>
            </a:r>
            <a:r>
              <a:rPr lang="en-US" altLang="zh-CN"/>
              <a:t>MyBatis</a:t>
            </a:r>
            <a:r>
              <a:rPr lang="zh-CN" altLang="en-US"/>
              <a:t>与系统</a:t>
            </a:r>
            <a:r>
              <a:rPr lang="zh-CN" altLang="en-US"/>
              <a:t>连接。</a:t>
            </a:r>
            <a:endParaRPr lang="zh-CN" altLang="en-US"/>
          </a:p>
          <a:p>
            <a:r>
              <a:rPr lang="en-US" altLang="zh-CN"/>
              <a:t>Client</a:t>
            </a:r>
            <a:r>
              <a:rPr lang="zh-CN" altLang="en-US"/>
              <a:t>节点：仅仅接受并显示系统生成的动态</a:t>
            </a:r>
            <a:r>
              <a:rPr lang="zh-CN" altLang="en-US"/>
              <a:t>页面。</a:t>
            </a:r>
            <a:endParaRPr lang="zh-CN" altLang="en-US"/>
          </a:p>
        </p:txBody>
      </p:sp>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4713" y="2337878"/>
            <a:ext cx="3877985" cy="830997"/>
          </a:xfrm>
          <a:prstGeom prst="rect">
            <a:avLst/>
          </a:prstGeom>
          <a:noFill/>
        </p:spPr>
        <p:txBody>
          <a:bodyPr wrap="none" rtlCol="0">
            <a:spAutoFit/>
            <a:scene3d>
              <a:camera prst="orthographicFront"/>
              <a:lightRig rig="threePt" dir="t"/>
            </a:scene3d>
            <a:sp3d contourW="12700"/>
          </a:bodyPr>
          <a:lstStyle/>
          <a:p>
            <a:r>
              <a:rPr lang="zh-CN" altLang="en-US" sz="4800" b="1" dirty="0" smtClean="0">
                <a:solidFill>
                  <a:schemeClr val="tx1">
                    <a:lumMod val="75000"/>
                    <a:lumOff val="25000"/>
                  </a:schemeClr>
                </a:solidFill>
                <a:latin typeface="+mj-ea"/>
                <a:ea typeface="+mj-ea"/>
              </a:rPr>
              <a:t>感谢您的观看</a:t>
            </a:r>
            <a:endParaRPr lang="zh-CN" altLang="en-US" sz="4800" b="1" dirty="0">
              <a:solidFill>
                <a:schemeClr val="tx1">
                  <a:lumMod val="75000"/>
                  <a:lumOff val="25000"/>
                </a:schemeClr>
              </a:solidFill>
              <a:latin typeface="+mj-ea"/>
              <a:ea typeface="+mj-ea"/>
            </a:endParaRPr>
          </a:p>
        </p:txBody>
      </p:sp>
      <p:grpSp>
        <p:nvGrpSpPr>
          <p:cNvPr id="23" name="组合 22"/>
          <p:cNvGrpSpPr/>
          <p:nvPr/>
        </p:nvGrpSpPr>
        <p:grpSpPr>
          <a:xfrm>
            <a:off x="11161377" y="545121"/>
            <a:ext cx="295275" cy="152400"/>
            <a:chOff x="3867150" y="1504950"/>
            <a:chExt cx="295275" cy="152400"/>
          </a:xfrm>
        </p:grpSpPr>
        <p:cxnSp>
          <p:nvCxnSpPr>
            <p:cNvPr id="24" name="直接连接符 23"/>
            <p:cNvCxnSpPr/>
            <p:nvPr/>
          </p:nvCxnSpPr>
          <p:spPr>
            <a:xfrm>
              <a:off x="3867150" y="1504950"/>
              <a:ext cx="295275" cy="0"/>
            </a:xfrm>
            <a:prstGeom prst="line">
              <a:avLst/>
            </a:prstGeom>
            <a:ln w="28575" cap="rnd">
              <a:solidFill>
                <a:schemeClr val="bg2">
                  <a:lumMod val="9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867150" y="1581150"/>
              <a:ext cx="295275" cy="0"/>
            </a:xfrm>
            <a:prstGeom prst="line">
              <a:avLst/>
            </a:prstGeom>
            <a:ln w="28575" cap="rnd">
              <a:solidFill>
                <a:schemeClr val="bg2">
                  <a:lumMod val="90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867150" y="1657350"/>
              <a:ext cx="295275" cy="0"/>
            </a:xfrm>
            <a:prstGeom prst="line">
              <a:avLst/>
            </a:prstGeom>
            <a:ln w="28575" cap="rnd">
              <a:solidFill>
                <a:schemeClr val="bg2">
                  <a:lumMod val="90000"/>
                </a:schemeClr>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Other_2"/>
          <p:cNvSpPr/>
          <p:nvPr>
            <p:custDataLst>
              <p:tags r:id="rId1"/>
            </p:custDataLst>
          </p:nvPr>
        </p:nvSpPr>
        <p:spPr>
          <a:xfrm>
            <a:off x="1146810" y="1522095"/>
            <a:ext cx="447040" cy="254000"/>
          </a:xfrm>
          <a:custGeom>
            <a:avLst/>
            <a:gdLst>
              <a:gd name="connsiteX0" fmla="*/ 0 w 495300"/>
              <a:gd name="connsiteY0" fmla="*/ 0 h 495300"/>
              <a:gd name="connsiteX1" fmla="*/ 495300 w 495300"/>
              <a:gd name="connsiteY1" fmla="*/ 0 h 495300"/>
              <a:gd name="connsiteX2" fmla="*/ 495300 w 495300"/>
              <a:gd name="connsiteY2" fmla="*/ 85725 h 495300"/>
              <a:gd name="connsiteX3" fmla="*/ 85725 w 495300"/>
              <a:gd name="connsiteY3" fmla="*/ 85725 h 495300"/>
              <a:gd name="connsiteX4" fmla="*/ 85725 w 495300"/>
              <a:gd name="connsiteY4" fmla="*/ 495300 h 495300"/>
              <a:gd name="connsiteX5" fmla="*/ 0 w 49530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495300">
                <a:moveTo>
                  <a:pt x="0" y="0"/>
                </a:moveTo>
                <a:lnTo>
                  <a:pt x="495300" y="0"/>
                </a:lnTo>
                <a:lnTo>
                  <a:pt x="495300" y="85725"/>
                </a:lnTo>
                <a:lnTo>
                  <a:pt x="85725" y="85725"/>
                </a:lnTo>
                <a:lnTo>
                  <a:pt x="85725" y="495300"/>
                </a:lnTo>
                <a:lnTo>
                  <a:pt x="0" y="4953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MH_Other_4"/>
          <p:cNvSpPr/>
          <p:nvPr>
            <p:custDataLst>
              <p:tags r:id="rId2"/>
            </p:custDataLst>
          </p:nvPr>
        </p:nvSpPr>
        <p:spPr>
          <a:xfrm>
            <a:off x="6498273" y="3340238"/>
            <a:ext cx="304800" cy="304800"/>
          </a:xfrm>
          <a:custGeom>
            <a:avLst/>
            <a:gdLst>
              <a:gd name="connsiteX0" fmla="*/ 0 w 495300"/>
              <a:gd name="connsiteY0" fmla="*/ 0 h 495300"/>
              <a:gd name="connsiteX1" fmla="*/ 495300 w 495300"/>
              <a:gd name="connsiteY1" fmla="*/ 0 h 495300"/>
              <a:gd name="connsiteX2" fmla="*/ 495300 w 495300"/>
              <a:gd name="connsiteY2" fmla="*/ 85725 h 495300"/>
              <a:gd name="connsiteX3" fmla="*/ 85725 w 495300"/>
              <a:gd name="connsiteY3" fmla="*/ 85725 h 495300"/>
              <a:gd name="connsiteX4" fmla="*/ 85725 w 495300"/>
              <a:gd name="connsiteY4" fmla="*/ 495300 h 495300"/>
              <a:gd name="connsiteX5" fmla="*/ 0 w 49530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495300">
                <a:moveTo>
                  <a:pt x="0" y="0"/>
                </a:moveTo>
                <a:lnTo>
                  <a:pt x="495300" y="0"/>
                </a:lnTo>
                <a:lnTo>
                  <a:pt x="495300" y="85725"/>
                </a:lnTo>
                <a:lnTo>
                  <a:pt x="85725" y="85725"/>
                </a:lnTo>
                <a:lnTo>
                  <a:pt x="85725" y="495300"/>
                </a:lnTo>
                <a:lnTo>
                  <a:pt x="0" y="4953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4" name="组合 23"/>
          <p:cNvGrpSpPr/>
          <p:nvPr/>
        </p:nvGrpSpPr>
        <p:grpSpPr>
          <a:xfrm>
            <a:off x="6192394" y="1733088"/>
            <a:ext cx="5005070" cy="1576705"/>
            <a:chOff x="7483989" y="3375179"/>
            <a:chExt cx="5005070" cy="1576705"/>
          </a:xfrm>
        </p:grpSpPr>
        <p:sp>
          <p:nvSpPr>
            <p:cNvPr id="25" name="矩形 24"/>
            <p:cNvSpPr/>
            <p:nvPr/>
          </p:nvSpPr>
          <p:spPr>
            <a:xfrm>
              <a:off x="7483989" y="3761259"/>
              <a:ext cx="5005070" cy="1190625"/>
            </a:xfrm>
            <a:prstGeom prst="rect">
              <a:avLst/>
            </a:prstGeom>
            <a:ln>
              <a:noFill/>
            </a:ln>
          </p:spPr>
          <p:txBody>
            <a:bodyPr wrap="squar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400" dirty="0">
                  <a:solidFill>
                    <a:schemeClr val="tx1">
                      <a:lumMod val="65000"/>
                      <a:lumOff val="35000"/>
                    </a:schemeClr>
                  </a:solidFill>
                  <a:latin typeface="+mn-ea"/>
                </a:rPr>
                <a:t>Spring Boot是基于</a:t>
              </a:r>
              <a:r>
                <a:rPr lang="en-US" altLang="zh-CN" sz="1400" dirty="0">
                  <a:solidFill>
                    <a:schemeClr val="tx1">
                      <a:lumMod val="65000"/>
                      <a:lumOff val="35000"/>
                    </a:schemeClr>
                  </a:solidFill>
                  <a:latin typeface="+mn-ea"/>
                </a:rPr>
                <a:t>Spring</a:t>
              </a:r>
              <a:r>
                <a:rPr lang="zh-CN" altLang="en-US" sz="1400" dirty="0">
                  <a:solidFill>
                    <a:schemeClr val="tx1">
                      <a:lumMod val="65000"/>
                      <a:lumOff val="35000"/>
                    </a:schemeClr>
                  </a:solidFill>
                  <a:latin typeface="+mn-ea"/>
                </a:rPr>
                <a:t>全新框架，其设计目的是用来简化Spring应用的创建、运行、调试、部署等。其特点是开发效率高，安全性可靠，数据访问更简单</a:t>
              </a:r>
              <a:r>
                <a:rPr lang="en-US" altLang="zh-CN" sz="1400" dirty="0">
                  <a:solidFill>
                    <a:schemeClr val="tx1">
                      <a:lumMod val="65000"/>
                      <a:lumOff val="35000"/>
                    </a:schemeClr>
                  </a:solidFill>
                  <a:latin typeface="+mn-ea"/>
                </a:rPr>
                <a:t>-</a:t>
              </a:r>
              <a:r>
                <a:rPr lang="zh-CN" altLang="en-US" sz="1400" dirty="0">
                  <a:solidFill>
                    <a:schemeClr val="tx1">
                      <a:lumMod val="65000"/>
                      <a:lumOff val="35000"/>
                    </a:schemeClr>
                  </a:solidFill>
                  <a:latin typeface="+mn-ea"/>
                </a:rPr>
                <a:t>支持</a:t>
              </a:r>
              <a:r>
                <a:rPr lang="zh-CN" altLang="en-US" sz="1400" dirty="0">
                  <a:solidFill>
                    <a:schemeClr val="tx1">
                      <a:lumMod val="65000"/>
                      <a:lumOff val="35000"/>
                    </a:schemeClr>
                  </a:solidFill>
                  <a:latin typeface="+mn-ea"/>
                </a:rPr>
                <a:t>关系型数据库。</a:t>
              </a:r>
              <a:endParaRPr lang="zh-CN" altLang="en-US" sz="1400" dirty="0">
                <a:solidFill>
                  <a:schemeClr val="tx1">
                    <a:lumMod val="65000"/>
                    <a:lumOff val="35000"/>
                  </a:schemeClr>
                </a:solidFill>
                <a:latin typeface="+mn-ea"/>
              </a:endParaRPr>
            </a:p>
          </p:txBody>
        </p:sp>
        <p:sp>
          <p:nvSpPr>
            <p:cNvPr id="26" name="矩形 25"/>
            <p:cNvSpPr/>
            <p:nvPr/>
          </p:nvSpPr>
          <p:spPr>
            <a:xfrm>
              <a:off x="7483989" y="3375179"/>
              <a:ext cx="2933065" cy="42354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b="1" dirty="0">
                  <a:solidFill>
                    <a:schemeClr val="tx1">
                      <a:lumMod val="65000"/>
                      <a:lumOff val="35000"/>
                    </a:schemeClr>
                  </a:solidFill>
                  <a:latin typeface="+mn-ea"/>
                </a:rPr>
                <a:t>SpringBoot-</a:t>
              </a:r>
              <a:r>
                <a:rPr lang="zh-CN" altLang="en-US" b="1" dirty="0">
                  <a:solidFill>
                    <a:schemeClr val="tx1">
                      <a:lumMod val="65000"/>
                      <a:lumOff val="35000"/>
                    </a:schemeClr>
                  </a:solidFill>
                  <a:latin typeface="+mn-ea"/>
                </a:rPr>
                <a:t>后端</a:t>
              </a:r>
              <a:r>
                <a:rPr lang="zh-CN" altLang="en-US" b="1" dirty="0">
                  <a:solidFill>
                    <a:schemeClr val="tx1">
                      <a:lumMod val="65000"/>
                      <a:lumOff val="35000"/>
                    </a:schemeClr>
                  </a:solidFill>
                  <a:latin typeface="+mn-ea"/>
                </a:rPr>
                <a:t>开发</a:t>
              </a:r>
              <a:endParaRPr lang="zh-CN" altLang="en-US" b="1" dirty="0">
                <a:solidFill>
                  <a:schemeClr val="tx1">
                    <a:lumMod val="65000"/>
                    <a:lumOff val="35000"/>
                  </a:schemeClr>
                </a:solidFill>
                <a:latin typeface="+mn-ea"/>
              </a:endParaRPr>
            </a:p>
          </p:txBody>
        </p:sp>
      </p:grpSp>
      <p:grpSp>
        <p:nvGrpSpPr>
          <p:cNvPr id="27" name="组合 26"/>
          <p:cNvGrpSpPr/>
          <p:nvPr/>
        </p:nvGrpSpPr>
        <p:grpSpPr>
          <a:xfrm>
            <a:off x="1025308" y="4246035"/>
            <a:ext cx="4913937" cy="1252508"/>
            <a:chOff x="7483989" y="3375179"/>
            <a:chExt cx="4913937" cy="1252508"/>
          </a:xfrm>
        </p:grpSpPr>
        <p:sp>
          <p:nvSpPr>
            <p:cNvPr id="28" name="矩形 27"/>
            <p:cNvSpPr/>
            <p:nvPr/>
          </p:nvSpPr>
          <p:spPr>
            <a:xfrm>
              <a:off x="7483989" y="3761547"/>
              <a:ext cx="4913937" cy="86614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400" dirty="0">
                  <a:solidFill>
                    <a:schemeClr val="tx1">
                      <a:lumMod val="65000"/>
                      <a:lumOff val="35000"/>
                    </a:schemeClr>
                  </a:solidFill>
                  <a:latin typeface="+mn-ea"/>
                </a:rPr>
                <a:t>易学易用，性能出色，灵活多变，目前主流的前端开发</a:t>
              </a:r>
              <a:r>
                <a:rPr lang="zh-CN" altLang="en-US" sz="1400" dirty="0">
                  <a:solidFill>
                    <a:schemeClr val="tx1">
                      <a:lumMod val="65000"/>
                      <a:lumOff val="35000"/>
                    </a:schemeClr>
                  </a:solidFill>
                  <a:latin typeface="+mn-ea"/>
                </a:rPr>
                <a:t>框架。</a:t>
              </a:r>
              <a:endParaRPr lang="zh-CN" altLang="en-US" sz="1400" dirty="0">
                <a:solidFill>
                  <a:schemeClr val="tx1">
                    <a:lumMod val="65000"/>
                    <a:lumOff val="35000"/>
                  </a:schemeClr>
                </a:solidFill>
                <a:latin typeface="+mn-ea"/>
              </a:endParaRPr>
            </a:p>
            <a:p>
              <a:pPr algn="l">
                <a:lnSpc>
                  <a:spcPct val="120000"/>
                </a:lnSpc>
              </a:pPr>
              <a:r>
                <a:rPr lang="zh-CN" altLang="en-US" sz="1400" dirty="0">
                  <a:solidFill>
                    <a:schemeClr val="tx1">
                      <a:lumMod val="65000"/>
                      <a:lumOff val="35000"/>
                    </a:schemeClr>
                  </a:solidFill>
                  <a:latin typeface="+mn-ea"/>
                </a:rPr>
                <a:t>在实现方面，使用</a:t>
              </a:r>
              <a:r>
                <a:rPr lang="en-US" altLang="zh-CN" sz="1400" dirty="0">
                  <a:solidFill>
                    <a:schemeClr val="tx1">
                      <a:lumMod val="65000"/>
                      <a:lumOff val="35000"/>
                    </a:schemeClr>
                  </a:solidFill>
                  <a:latin typeface="+mn-ea"/>
                </a:rPr>
                <a:t>Windows</a:t>
              </a:r>
              <a:r>
                <a:rPr lang="zh-CN" altLang="en-US" sz="1400" dirty="0">
                  <a:solidFill>
                    <a:schemeClr val="tx1">
                      <a:lumMod val="65000"/>
                      <a:lumOff val="35000"/>
                    </a:schemeClr>
                  </a:solidFill>
                  <a:latin typeface="+mn-ea"/>
                </a:rPr>
                <a:t>操作系统实现</a:t>
              </a:r>
              <a:r>
                <a:rPr lang="en-US" altLang="zh-CN" sz="1400" dirty="0">
                  <a:solidFill>
                    <a:schemeClr val="tx1">
                      <a:lumMod val="65000"/>
                      <a:lumOff val="35000"/>
                    </a:schemeClr>
                  </a:solidFill>
                  <a:latin typeface="+mn-ea"/>
                </a:rPr>
                <a:t>Web</a:t>
              </a:r>
              <a:r>
                <a:rPr lang="zh-CN" altLang="en-US" sz="1400" dirty="0">
                  <a:solidFill>
                    <a:schemeClr val="tx1">
                      <a:lumMod val="65000"/>
                      <a:lumOff val="35000"/>
                    </a:schemeClr>
                  </a:solidFill>
                  <a:latin typeface="+mn-ea"/>
                </a:rPr>
                <a:t>前后端的开发与</a:t>
              </a:r>
              <a:r>
                <a:rPr lang="zh-CN" altLang="en-US" sz="1400" dirty="0">
                  <a:solidFill>
                    <a:schemeClr val="tx1">
                      <a:lumMod val="65000"/>
                      <a:lumOff val="35000"/>
                    </a:schemeClr>
                  </a:solidFill>
                  <a:latin typeface="+mn-ea"/>
                </a:rPr>
                <a:t>运行。</a:t>
              </a:r>
              <a:endParaRPr lang="zh-CN" altLang="en-US" sz="1400" dirty="0">
                <a:solidFill>
                  <a:schemeClr val="tx1">
                    <a:lumMod val="65000"/>
                    <a:lumOff val="35000"/>
                  </a:schemeClr>
                </a:solidFill>
                <a:latin typeface="+mn-ea"/>
              </a:endParaRPr>
            </a:p>
          </p:txBody>
        </p:sp>
        <p:sp>
          <p:nvSpPr>
            <p:cNvPr id="29" name="矩形 28"/>
            <p:cNvSpPr/>
            <p:nvPr/>
          </p:nvSpPr>
          <p:spPr>
            <a:xfrm>
              <a:off x="10347374" y="3375179"/>
              <a:ext cx="2050552" cy="42354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n-US" altLang="zh-CN" b="1" dirty="0">
                  <a:solidFill>
                    <a:schemeClr val="tx1">
                      <a:lumMod val="65000"/>
                      <a:lumOff val="35000"/>
                    </a:schemeClr>
                  </a:solidFill>
                  <a:latin typeface="+mn-ea"/>
                </a:rPr>
                <a:t>Vue-</a:t>
              </a:r>
              <a:r>
                <a:rPr lang="zh-CN" altLang="en-US" b="1" dirty="0">
                  <a:solidFill>
                    <a:schemeClr val="tx1">
                      <a:lumMod val="65000"/>
                      <a:lumOff val="35000"/>
                    </a:schemeClr>
                  </a:solidFill>
                  <a:latin typeface="+mn-ea"/>
                </a:rPr>
                <a:t>前端</a:t>
              </a:r>
              <a:r>
                <a:rPr lang="zh-CN" altLang="en-US" b="1" dirty="0">
                  <a:solidFill>
                    <a:schemeClr val="tx1">
                      <a:lumMod val="65000"/>
                      <a:lumOff val="35000"/>
                    </a:schemeClr>
                  </a:solidFill>
                  <a:latin typeface="+mn-ea"/>
                </a:rPr>
                <a:t>开发</a:t>
              </a:r>
              <a:endParaRPr lang="zh-CN" altLang="en-US" b="1" dirty="0">
                <a:solidFill>
                  <a:schemeClr val="tx1">
                    <a:lumMod val="65000"/>
                    <a:lumOff val="35000"/>
                  </a:schemeClr>
                </a:solidFill>
                <a:latin typeface="+mn-ea"/>
              </a:endParaRPr>
            </a:p>
          </p:txBody>
        </p:sp>
      </p:grpSp>
      <p:grpSp>
        <p:nvGrpSpPr>
          <p:cNvPr id="12" name="组合 11"/>
          <p:cNvGrpSpPr/>
          <p:nvPr/>
        </p:nvGrpSpPr>
        <p:grpSpPr>
          <a:xfrm>
            <a:off x="1740503" y="450599"/>
            <a:ext cx="5061857" cy="953135"/>
            <a:chOff x="6096000" y="2061026"/>
            <a:chExt cx="5061857" cy="953135"/>
          </a:xfrm>
        </p:grpSpPr>
        <p:sp>
          <p:nvSpPr>
            <p:cNvPr id="13" name="文本框 12"/>
            <p:cNvSpPr txBox="1"/>
            <p:nvPr/>
          </p:nvSpPr>
          <p:spPr>
            <a:xfrm>
              <a:off x="6096000" y="2061026"/>
              <a:ext cx="385699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系统设计简述</a:t>
              </a:r>
              <a:r>
                <a:rPr lang="en-US" altLang="zh-CN" sz="2800" dirty="0">
                  <a:solidFill>
                    <a:schemeClr val="accent2"/>
                  </a:solidFill>
                  <a:sym typeface="+mn-ea"/>
                </a:rPr>
                <a:t>-</a:t>
              </a:r>
              <a:r>
                <a:rPr lang="zh-CN" altLang="en-US" sz="2800" dirty="0">
                  <a:solidFill>
                    <a:schemeClr val="accent2"/>
                  </a:solidFill>
                  <a:sym typeface="+mn-ea"/>
                </a:rPr>
                <a:t>实现环境</a:t>
              </a:r>
              <a:endParaRPr lang="zh-CN" altLang="en-US" sz="2800" dirty="0">
                <a:solidFill>
                  <a:schemeClr val="accent2"/>
                </a:solidFill>
              </a:endParaRPr>
            </a:p>
            <a:p>
              <a:endParaRPr lang="zh-CN" altLang="en-US" sz="2800" b="1" dirty="0">
                <a:solidFill>
                  <a:schemeClr val="accent2"/>
                </a:solidFill>
              </a:endParaRPr>
            </a:p>
          </p:txBody>
        </p:sp>
        <p:sp>
          <p:nvSpPr>
            <p:cNvPr id="14" name="文本框 13"/>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5" name="图片占位符 4" descr="屏幕截图(744)"/>
          <p:cNvPicPr>
            <a:picLocks noChangeAspect="1"/>
          </p:cNvPicPr>
          <p:nvPr>
            <p:ph type="pic" sz="quarter" idx="11"/>
          </p:nvPr>
        </p:nvPicPr>
        <p:blipFill>
          <a:blip r:embed="rId3"/>
          <a:srcRect l="21584" t="32187" r="23112" b="18664"/>
          <a:stretch>
            <a:fillRect/>
          </a:stretch>
        </p:blipFill>
        <p:spPr>
          <a:xfrm>
            <a:off x="6659880" y="3429000"/>
            <a:ext cx="4922520" cy="2460625"/>
          </a:xfrm>
          <a:prstGeom prst="rect">
            <a:avLst/>
          </a:prstGeom>
        </p:spPr>
      </p:pic>
      <p:pic>
        <p:nvPicPr>
          <p:cNvPr id="4" name="图片占位符 3" descr="屏幕截图(743)"/>
          <p:cNvPicPr>
            <a:picLocks noChangeAspect="1"/>
          </p:cNvPicPr>
          <p:nvPr>
            <p:ph type="pic" sz="quarter" idx="10"/>
          </p:nvPr>
        </p:nvPicPr>
        <p:blipFill>
          <a:blip r:embed="rId4"/>
          <a:srcRect l="295" t="12475" r="43812" b="35429"/>
          <a:stretch>
            <a:fillRect/>
          </a:stretch>
        </p:blipFill>
        <p:spPr>
          <a:xfrm>
            <a:off x="1176020" y="1639570"/>
            <a:ext cx="4627880" cy="242633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1+#ppt_w/2"/>
                                          </p:val>
                                        </p:tav>
                                        <p:tav tm="100000">
                                          <p:val>
                                            <p:strVal val="#ppt_x"/>
                                          </p:val>
                                        </p:tav>
                                      </p:tavLst>
                                    </p:anim>
                                    <p:anim calcmode="lin" valueType="num">
                                      <p:cBhvr additive="base">
                                        <p:cTn id="15" dur="500" fill="hold"/>
                                        <p:tgtEl>
                                          <p:spTgt spid="2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0-#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740503" y="450599"/>
            <a:ext cx="5061857" cy="698750"/>
            <a:chOff x="6096000" y="2061026"/>
            <a:chExt cx="5061857" cy="698750"/>
          </a:xfrm>
        </p:grpSpPr>
        <p:sp>
          <p:nvSpPr>
            <p:cNvPr id="18" name="文本框 17"/>
            <p:cNvSpPr txBox="1"/>
            <p:nvPr/>
          </p:nvSpPr>
          <p:spPr>
            <a:xfrm>
              <a:off x="6096000" y="2061026"/>
              <a:ext cx="385699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rPr>
                <a:t>年度工作概述</a:t>
              </a:r>
              <a:r>
                <a:rPr lang="en-US" altLang="zh-CN" sz="2800" b="1" dirty="0">
                  <a:solidFill>
                    <a:schemeClr val="accent2"/>
                  </a:solidFill>
                </a:rPr>
                <a:t>-</a:t>
              </a:r>
              <a:r>
                <a:rPr lang="zh-CN" altLang="en-US" sz="2800" b="1" dirty="0">
                  <a:solidFill>
                    <a:schemeClr val="accent2"/>
                  </a:solidFill>
                </a:rPr>
                <a:t>实现</a:t>
              </a:r>
              <a:r>
                <a:rPr lang="zh-CN" altLang="en-US" sz="2800" b="1" dirty="0">
                  <a:solidFill>
                    <a:schemeClr val="accent2"/>
                  </a:solidFill>
                </a:rPr>
                <a:t>环境</a:t>
              </a:r>
              <a:endParaRPr lang="zh-CN" altLang="en-US" sz="2800" b="1" dirty="0">
                <a:solidFill>
                  <a:schemeClr val="accent2"/>
                </a:solidFill>
              </a:endParaRPr>
            </a:p>
          </p:txBody>
        </p:sp>
        <p:sp>
          <p:nvSpPr>
            <p:cNvPr id="19" name="文本框 18"/>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4" name="图片占位符 3" descr="屏幕截图(745)"/>
          <p:cNvPicPr>
            <a:picLocks noChangeAspect="1"/>
          </p:cNvPicPr>
          <p:nvPr>
            <p:ph type="pic" sz="quarter" idx="10"/>
          </p:nvPr>
        </p:nvPicPr>
        <p:blipFill>
          <a:blip r:embed="rId1"/>
          <a:srcRect l="600" t="13451" r="84472" b="72376"/>
          <a:stretch>
            <a:fillRect/>
          </a:stretch>
        </p:blipFill>
        <p:spPr>
          <a:xfrm>
            <a:off x="560070" y="1713230"/>
            <a:ext cx="3326765" cy="1776095"/>
          </a:xfrm>
          <a:prstGeom prst="rect">
            <a:avLst/>
          </a:prstGeom>
        </p:spPr>
      </p:pic>
      <p:sp>
        <p:nvSpPr>
          <p:cNvPr id="5" name="文本框 4"/>
          <p:cNvSpPr txBox="1"/>
          <p:nvPr/>
        </p:nvSpPr>
        <p:spPr>
          <a:xfrm>
            <a:off x="739775" y="3859530"/>
            <a:ext cx="3489325" cy="1476375"/>
          </a:xfrm>
          <a:prstGeom prst="rect">
            <a:avLst/>
          </a:prstGeom>
          <a:noFill/>
        </p:spPr>
        <p:txBody>
          <a:bodyPr wrap="square" rtlCol="0">
            <a:spAutoFit/>
          </a:bodyPr>
          <a:p>
            <a:r>
              <a:rPr lang="en-US" altLang="zh-CN"/>
              <a:t>MySQL-</a:t>
            </a:r>
            <a:r>
              <a:rPr lang="zh-CN" altLang="en-US"/>
              <a:t>数据管理</a:t>
            </a:r>
            <a:endParaRPr lang="zh-CN" altLang="en-US"/>
          </a:p>
          <a:p>
            <a:r>
              <a:rPr lang="zh-CN" altLang="en-US"/>
              <a:t>开源，免费，性能强。</a:t>
            </a:r>
            <a:endParaRPr lang="zh-CN" altLang="en-US"/>
          </a:p>
          <a:p>
            <a:r>
              <a:rPr lang="zh-CN" altLang="en-US"/>
              <a:t>本次系统的数据库采用集中数据管理，把</a:t>
            </a:r>
            <a:r>
              <a:rPr lang="en-US" altLang="zh-CN"/>
              <a:t>MySQL</a:t>
            </a:r>
            <a:r>
              <a:rPr lang="zh-CN" altLang="en-US"/>
              <a:t>数据库系统运行在</a:t>
            </a:r>
            <a:r>
              <a:rPr lang="en-US" altLang="zh-CN"/>
              <a:t>Linux</a:t>
            </a:r>
            <a:r>
              <a:rPr lang="zh-CN" altLang="en-US"/>
              <a:t>服务器</a:t>
            </a:r>
            <a:r>
              <a:rPr lang="zh-CN" altLang="en-US"/>
              <a:t>上。</a:t>
            </a:r>
            <a:endParaRPr lang="zh-CN" altLang="en-US"/>
          </a:p>
        </p:txBody>
      </p:sp>
      <p:sp>
        <p:nvSpPr>
          <p:cNvPr id="6" name="文本框 5"/>
          <p:cNvSpPr txBox="1"/>
          <p:nvPr/>
        </p:nvSpPr>
        <p:spPr>
          <a:xfrm>
            <a:off x="5618480" y="1202055"/>
            <a:ext cx="4574540" cy="3692525"/>
          </a:xfrm>
          <a:prstGeom prst="rect">
            <a:avLst/>
          </a:prstGeom>
          <a:noFill/>
        </p:spPr>
        <p:txBody>
          <a:bodyPr wrap="square" rtlCol="0">
            <a:spAutoFit/>
          </a:bodyPr>
          <a:p>
            <a:r>
              <a:rPr lang="zh-CN" altLang="en-US"/>
              <a:t>由于本次实验的主要功能在于用户与数据库的数据交换和处理，同时用户使用浏览器对服务端的数据库访问引起的并发可由数据库本身控制，所以主要针对以下部分进行</a:t>
            </a:r>
            <a:r>
              <a:rPr lang="zh-CN" altLang="en-US"/>
              <a:t>设计：</a:t>
            </a:r>
            <a:endParaRPr lang="zh-CN" altLang="en-US"/>
          </a:p>
          <a:p>
            <a:endParaRPr lang="zh-CN" altLang="en-US"/>
          </a:p>
          <a:p>
            <a:r>
              <a:rPr lang="en-US" altLang="zh-CN"/>
              <a:t>1.</a:t>
            </a:r>
            <a:r>
              <a:rPr lang="zh-CN" altLang="en-US"/>
              <a:t>问题域部分</a:t>
            </a:r>
            <a:r>
              <a:rPr lang="zh-CN" altLang="en-US"/>
              <a:t>设计</a:t>
            </a:r>
            <a:endParaRPr lang="zh-CN" altLang="en-US"/>
          </a:p>
          <a:p>
            <a:endParaRPr lang="zh-CN" altLang="en-US"/>
          </a:p>
          <a:p>
            <a:r>
              <a:rPr lang="en-US" altLang="zh-CN"/>
              <a:t>2.</a:t>
            </a:r>
            <a:r>
              <a:rPr lang="zh-CN" altLang="en-US"/>
              <a:t>数据管理部分</a:t>
            </a:r>
            <a:r>
              <a:rPr lang="zh-CN" altLang="en-US"/>
              <a:t>设计</a:t>
            </a:r>
            <a:endParaRPr lang="zh-CN" altLang="en-US"/>
          </a:p>
          <a:p>
            <a:endParaRPr lang="zh-CN" altLang="en-US"/>
          </a:p>
          <a:p>
            <a:r>
              <a:rPr lang="en-US" altLang="zh-CN"/>
              <a:t>3.</a:t>
            </a:r>
            <a:r>
              <a:rPr lang="zh-CN" altLang="en-US"/>
              <a:t>人机交互部分</a:t>
            </a:r>
            <a:r>
              <a:rPr lang="zh-CN" altLang="en-US"/>
              <a:t>设计</a:t>
            </a:r>
            <a:endParaRPr lang="zh-CN" altLang="en-US"/>
          </a:p>
          <a:p>
            <a:endParaRPr lang="zh-CN" altLang="en-US"/>
          </a:p>
          <a:p>
            <a:r>
              <a:rPr lang="en-US" altLang="zh-CN"/>
              <a:t>4.</a:t>
            </a:r>
            <a:r>
              <a:rPr lang="zh-CN" altLang="en-US"/>
              <a:t>构建及部署部分的</a:t>
            </a:r>
            <a:r>
              <a:rPr lang="zh-CN" altLang="en-US"/>
              <a:t>设计</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4713" y="3398461"/>
            <a:ext cx="3383280" cy="645160"/>
          </a:xfrm>
          <a:prstGeom prst="rect">
            <a:avLst/>
          </a:prstGeom>
          <a:noFill/>
        </p:spPr>
        <p:txBody>
          <a:bodyPr wrap="none" rtlCol="0">
            <a:spAutoFit/>
            <a:scene3d>
              <a:camera prst="orthographicFront"/>
              <a:lightRig rig="threePt" dir="t"/>
            </a:scene3d>
            <a:sp3d contourW="12700"/>
          </a:bodyPr>
          <a:lstStyle/>
          <a:p>
            <a:pPr algn="l"/>
            <a:r>
              <a:rPr lang="zh-CN" altLang="en-US" sz="3600" dirty="0">
                <a:solidFill>
                  <a:schemeClr val="accent2"/>
                </a:solidFill>
                <a:sym typeface="+mn-ea"/>
              </a:rPr>
              <a:t>问题域部分设计</a:t>
            </a:r>
            <a:endParaRPr lang="zh-CN" altLang="en-US" sz="3600" b="1" dirty="0">
              <a:solidFill>
                <a:schemeClr val="tx1">
                  <a:lumMod val="75000"/>
                  <a:lumOff val="25000"/>
                </a:schemeClr>
              </a:solidFill>
              <a:latin typeface="+mn-ea"/>
            </a:endParaRPr>
          </a:p>
        </p:txBody>
      </p:sp>
      <p:sp>
        <p:nvSpPr>
          <p:cNvPr id="3" name="文本框 2"/>
          <p:cNvSpPr txBox="1"/>
          <p:nvPr/>
        </p:nvSpPr>
        <p:spPr>
          <a:xfrm>
            <a:off x="874713" y="4079066"/>
            <a:ext cx="4535487" cy="306705"/>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ea typeface="时尚中黑简体" panose="01010104010101010101" pitchFamily="2" charset="-122"/>
            </a:endParaRPr>
          </a:p>
        </p:txBody>
      </p:sp>
      <p:sp>
        <p:nvSpPr>
          <p:cNvPr id="4" name="文本框 3"/>
          <p:cNvSpPr txBox="1"/>
          <p:nvPr/>
        </p:nvSpPr>
        <p:spPr>
          <a:xfrm>
            <a:off x="874713" y="2482009"/>
            <a:ext cx="2254528"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accent1"/>
                </a:solidFill>
                <a:ea typeface="时尚中黑简体" panose="01010104010101010101" pitchFamily="2" charset="-122"/>
              </a:rPr>
              <a:t>PART </a:t>
            </a:r>
            <a:r>
              <a:rPr lang="en-US" altLang="zh-CN" sz="4000" b="1" dirty="0" smtClean="0">
                <a:solidFill>
                  <a:schemeClr val="accent1"/>
                </a:solidFill>
                <a:ea typeface="时尚中黑简体" panose="01010104010101010101" pitchFamily="2" charset="-122"/>
              </a:rPr>
              <a:t>02</a:t>
            </a:r>
            <a:endParaRPr lang="zh-CN" altLang="en-US" sz="4000" b="1" dirty="0">
              <a:solidFill>
                <a:schemeClr val="accent1"/>
              </a:solidFill>
              <a:ea typeface="时尚中黑简体" panose="01010104010101010101" pitchFamily="2" charset="-122"/>
            </a:endParaRPr>
          </a:p>
        </p:txBody>
      </p:sp>
      <p:cxnSp>
        <p:nvCxnSpPr>
          <p:cNvPr id="5" name="直接连接符 4"/>
          <p:cNvCxnSpPr/>
          <p:nvPr/>
        </p:nvCxnSpPr>
        <p:spPr>
          <a:xfrm>
            <a:off x="1014413" y="3294178"/>
            <a:ext cx="70998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down)">
                                      <p:cBhvr>
                                        <p:cTn id="18" dur="500"/>
                                        <p:tgtEl>
                                          <p:spTgt spid="2"/>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425" y="1481136"/>
            <a:ext cx="4925025" cy="4616454"/>
          </a:xfrm>
          <a:prstGeom prst="rect">
            <a:avLst/>
          </a:prstGeom>
        </p:spPr>
      </p:pic>
      <p:pic>
        <p:nvPicPr>
          <p:cNvPr id="30" name="图片占位符 29"/>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893732" y="2085976"/>
            <a:ext cx="3965002" cy="2162175"/>
          </a:xfrm>
        </p:spPr>
      </p:pic>
      <p:grpSp>
        <p:nvGrpSpPr>
          <p:cNvPr id="31" name="组合 30"/>
          <p:cNvGrpSpPr/>
          <p:nvPr/>
        </p:nvGrpSpPr>
        <p:grpSpPr>
          <a:xfrm>
            <a:off x="5321300" y="1547495"/>
            <a:ext cx="6631305" cy="1473200"/>
            <a:chOff x="1367579" y="1996834"/>
            <a:chExt cx="4498276" cy="933393"/>
          </a:xfrm>
        </p:grpSpPr>
        <p:grpSp>
          <p:nvGrpSpPr>
            <p:cNvPr id="32" name="组合 31"/>
            <p:cNvGrpSpPr/>
            <p:nvPr/>
          </p:nvGrpSpPr>
          <p:grpSpPr>
            <a:xfrm>
              <a:off x="2123229" y="1996834"/>
              <a:ext cx="3742626" cy="933393"/>
              <a:chOff x="7483989" y="3433235"/>
              <a:chExt cx="3742626" cy="933393"/>
            </a:xfrm>
          </p:grpSpPr>
          <p:sp>
            <p:nvSpPr>
              <p:cNvPr id="36" name="矩形 35"/>
              <p:cNvSpPr/>
              <p:nvPr/>
            </p:nvSpPr>
            <p:spPr>
              <a:xfrm>
                <a:off x="7483989" y="3732668"/>
                <a:ext cx="3742626" cy="633960"/>
              </a:xfrm>
              <a:prstGeom prst="rect">
                <a:avLst/>
              </a:prstGeom>
              <a:ln>
                <a:noFill/>
              </a:ln>
            </p:spPr>
            <p:txBody>
              <a:bodyPr wrap="squar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400" dirty="0">
                    <a:solidFill>
                      <a:schemeClr val="tx1">
                        <a:lumMod val="65000"/>
                        <a:lumOff val="35000"/>
                      </a:schemeClr>
                    </a:solidFill>
                    <a:latin typeface="+mn-ea"/>
                  </a:rPr>
                  <a:t>由于采用</a:t>
                </a:r>
                <a:r>
                  <a:rPr lang="en-US" altLang="zh-CN" sz="1400" dirty="0">
                    <a:solidFill>
                      <a:schemeClr val="tx1">
                        <a:lumMod val="65000"/>
                        <a:lumOff val="35000"/>
                      </a:schemeClr>
                    </a:solidFill>
                    <a:latin typeface="+mn-ea"/>
                  </a:rPr>
                  <a:t>SpringBoot</a:t>
                </a:r>
                <a:r>
                  <a:rPr lang="zh-CN" altLang="en-US" sz="1400" dirty="0">
                    <a:solidFill>
                      <a:schemeClr val="tx1">
                        <a:lumMod val="65000"/>
                        <a:lumOff val="35000"/>
                      </a:schemeClr>
                    </a:solidFill>
                    <a:latin typeface="+mn-ea"/>
                  </a:rPr>
                  <a:t>框架中集成的</a:t>
                </a:r>
                <a:r>
                  <a:rPr lang="en-US" altLang="zh-CN" sz="1400" dirty="0">
                    <a:solidFill>
                      <a:schemeClr val="tx1">
                        <a:lumMod val="65000"/>
                        <a:lumOff val="35000"/>
                      </a:schemeClr>
                    </a:solidFill>
                    <a:latin typeface="+mn-ea"/>
                  </a:rPr>
                  <a:t>MyBatis</a:t>
                </a:r>
                <a:r>
                  <a:rPr lang="zh-CN" altLang="en-US" sz="1400" dirty="0">
                    <a:solidFill>
                      <a:schemeClr val="tx1">
                        <a:lumMod val="65000"/>
                        <a:lumOff val="35000"/>
                      </a:schemeClr>
                    </a:solidFill>
                    <a:latin typeface="+mn-ea"/>
                  </a:rPr>
                  <a:t>框架，该框架用于数据库的增删改查，所以需增加一些数据库的操作类。</a:t>
                </a:r>
                <a:endParaRPr lang="zh-CN" altLang="en-US" sz="1400" dirty="0">
                  <a:solidFill>
                    <a:schemeClr val="tx1">
                      <a:lumMod val="65000"/>
                      <a:lumOff val="35000"/>
                    </a:schemeClr>
                  </a:solidFill>
                  <a:latin typeface="+mn-ea"/>
                </a:endParaRPr>
              </a:p>
            </p:txBody>
          </p:sp>
          <p:sp>
            <p:nvSpPr>
              <p:cNvPr id="37" name="矩形 36"/>
              <p:cNvSpPr/>
              <p:nvPr/>
            </p:nvSpPr>
            <p:spPr>
              <a:xfrm>
                <a:off x="7483989" y="3433235"/>
                <a:ext cx="2050552" cy="26835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b="1" dirty="0">
                    <a:solidFill>
                      <a:schemeClr val="tx1">
                        <a:lumMod val="65000"/>
                        <a:lumOff val="35000"/>
                      </a:schemeClr>
                    </a:solidFill>
                    <a:latin typeface="+mn-ea"/>
                  </a:rPr>
                  <a:t>情况一</a:t>
                </a:r>
                <a:endParaRPr lang="zh-CN" altLang="en-US" b="1" dirty="0">
                  <a:solidFill>
                    <a:schemeClr val="tx1">
                      <a:lumMod val="65000"/>
                      <a:lumOff val="35000"/>
                    </a:schemeClr>
                  </a:solidFill>
                  <a:latin typeface="+mn-ea"/>
                </a:endParaRPr>
              </a:p>
            </p:txBody>
          </p:sp>
        </p:grpSp>
        <p:grpSp>
          <p:nvGrpSpPr>
            <p:cNvPr id="33" name="组合 32"/>
            <p:cNvGrpSpPr/>
            <p:nvPr/>
          </p:nvGrpSpPr>
          <p:grpSpPr>
            <a:xfrm>
              <a:off x="1367579" y="2122141"/>
              <a:ext cx="584200" cy="584200"/>
              <a:chOff x="1028700" y="1853169"/>
              <a:chExt cx="787400" cy="787400"/>
            </a:xfrm>
          </p:grpSpPr>
          <p:sp>
            <p:nvSpPr>
              <p:cNvPr id="34" name="椭圆 33"/>
              <p:cNvSpPr/>
              <p:nvPr/>
            </p:nvSpPr>
            <p:spPr>
              <a:xfrm>
                <a:off x="1028700" y="1853169"/>
                <a:ext cx="787400" cy="787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endParaRPr>
              </a:p>
            </p:txBody>
          </p:sp>
          <p:sp>
            <p:nvSpPr>
              <p:cNvPr id="35" name="椭圆 11"/>
              <p:cNvSpPr/>
              <p:nvPr/>
            </p:nvSpPr>
            <p:spPr>
              <a:xfrm>
                <a:off x="1237694" y="2062303"/>
                <a:ext cx="369412" cy="369131"/>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endParaRPr>
              </a:p>
            </p:txBody>
          </p:sp>
        </p:grpSp>
      </p:grpSp>
      <p:grpSp>
        <p:nvGrpSpPr>
          <p:cNvPr id="38" name="组合 37"/>
          <p:cNvGrpSpPr/>
          <p:nvPr/>
        </p:nvGrpSpPr>
        <p:grpSpPr>
          <a:xfrm>
            <a:off x="5321300" y="3259455"/>
            <a:ext cx="6631305" cy="1374140"/>
            <a:chOff x="1367579" y="1996834"/>
            <a:chExt cx="4498276" cy="870563"/>
          </a:xfrm>
        </p:grpSpPr>
        <p:grpSp>
          <p:nvGrpSpPr>
            <p:cNvPr id="39" name="组合 38"/>
            <p:cNvGrpSpPr/>
            <p:nvPr/>
          </p:nvGrpSpPr>
          <p:grpSpPr>
            <a:xfrm>
              <a:off x="2123229" y="1996834"/>
              <a:ext cx="3742626" cy="870563"/>
              <a:chOff x="7483989" y="3433235"/>
              <a:chExt cx="3742626" cy="870563"/>
            </a:xfrm>
          </p:grpSpPr>
          <p:sp>
            <p:nvSpPr>
              <p:cNvPr id="43" name="矩形 42"/>
              <p:cNvSpPr/>
              <p:nvPr/>
            </p:nvSpPr>
            <p:spPr>
              <a:xfrm>
                <a:off x="7483989" y="3732668"/>
                <a:ext cx="3742626" cy="571130"/>
              </a:xfrm>
              <a:prstGeom prst="rect">
                <a:avLst/>
              </a:prstGeom>
              <a:ln>
                <a:noFill/>
              </a:ln>
            </p:spPr>
            <p:txBody>
              <a:bodyPr wrap="squar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400" b="1" dirty="0" smtClean="0">
                    <a:solidFill>
                      <a:schemeClr val="tx1">
                        <a:lumMod val="65000"/>
                        <a:lumOff val="35000"/>
                      </a:schemeClr>
                    </a:solidFill>
                    <a:latin typeface="+mn-ea"/>
                    <a:sym typeface="+mn-ea"/>
                  </a:rPr>
                  <a:t>基于具体的实现环境，需要对原有类图</a:t>
                </a:r>
                <a:r>
                  <a:rPr lang="en-US" altLang="zh-CN" sz="1400" b="1" dirty="0" smtClean="0">
                    <a:solidFill>
                      <a:schemeClr val="tx1">
                        <a:lumMod val="65000"/>
                        <a:lumOff val="35000"/>
                      </a:schemeClr>
                    </a:solidFill>
                    <a:latin typeface="+mn-ea"/>
                    <a:sym typeface="+mn-ea"/>
                  </a:rPr>
                  <a:t> </a:t>
                </a:r>
                <a:r>
                  <a:rPr lang="zh-CN" altLang="en-US" sz="1400" dirty="0">
                    <a:solidFill>
                      <a:schemeClr val="tx1">
                        <a:lumMod val="65000"/>
                        <a:lumOff val="35000"/>
                      </a:schemeClr>
                    </a:solidFill>
                    <a:latin typeface="+mn-ea"/>
                  </a:rPr>
                  <a:t>调整完善部分属性和操作</a:t>
                </a:r>
                <a:endParaRPr lang="zh-CN" altLang="en-US" sz="1400" dirty="0">
                  <a:solidFill>
                    <a:schemeClr val="tx1">
                      <a:lumMod val="65000"/>
                      <a:lumOff val="35000"/>
                    </a:schemeClr>
                  </a:solidFill>
                  <a:latin typeface="+mn-ea"/>
                </a:endParaRPr>
              </a:p>
            </p:txBody>
          </p:sp>
          <p:sp>
            <p:nvSpPr>
              <p:cNvPr id="44" name="矩形 43"/>
              <p:cNvSpPr/>
              <p:nvPr/>
            </p:nvSpPr>
            <p:spPr>
              <a:xfrm>
                <a:off x="7483989" y="3433235"/>
                <a:ext cx="2709137" cy="26833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b="1" dirty="0" smtClean="0">
                    <a:solidFill>
                      <a:schemeClr val="tx1">
                        <a:lumMod val="65000"/>
                        <a:lumOff val="35000"/>
                      </a:schemeClr>
                    </a:solidFill>
                    <a:latin typeface="+mn-ea"/>
                  </a:rPr>
                  <a:t>情况二</a:t>
                </a:r>
                <a:endParaRPr lang="zh-CN" altLang="en-US" b="1" dirty="0" smtClean="0">
                  <a:solidFill>
                    <a:schemeClr val="tx1">
                      <a:lumMod val="65000"/>
                      <a:lumOff val="35000"/>
                    </a:schemeClr>
                  </a:solidFill>
                  <a:latin typeface="+mn-ea"/>
                </a:endParaRPr>
              </a:p>
            </p:txBody>
          </p:sp>
        </p:grpSp>
        <p:grpSp>
          <p:nvGrpSpPr>
            <p:cNvPr id="40" name="组合 39"/>
            <p:cNvGrpSpPr/>
            <p:nvPr/>
          </p:nvGrpSpPr>
          <p:grpSpPr>
            <a:xfrm>
              <a:off x="1367579" y="2122141"/>
              <a:ext cx="584200" cy="584200"/>
              <a:chOff x="1028700" y="1853169"/>
              <a:chExt cx="787400" cy="787400"/>
            </a:xfrm>
          </p:grpSpPr>
          <p:sp>
            <p:nvSpPr>
              <p:cNvPr id="41" name="椭圆 40"/>
              <p:cNvSpPr/>
              <p:nvPr/>
            </p:nvSpPr>
            <p:spPr>
              <a:xfrm>
                <a:off x="1028700" y="1853169"/>
                <a:ext cx="787400" cy="787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endParaRPr>
              </a:p>
            </p:txBody>
          </p:sp>
          <p:sp>
            <p:nvSpPr>
              <p:cNvPr id="42" name="椭圆 18"/>
              <p:cNvSpPr/>
              <p:nvPr/>
            </p:nvSpPr>
            <p:spPr>
              <a:xfrm>
                <a:off x="1242536" y="2062163"/>
                <a:ext cx="359727" cy="369412"/>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tx1">
                      <a:lumMod val="65000"/>
                      <a:lumOff val="35000"/>
                    </a:schemeClr>
                  </a:solidFill>
                </a:endParaRPr>
              </a:p>
            </p:txBody>
          </p:sp>
        </p:grpSp>
      </p:grpSp>
      <p:grpSp>
        <p:nvGrpSpPr>
          <p:cNvPr id="54" name="组合 53"/>
          <p:cNvGrpSpPr/>
          <p:nvPr/>
        </p:nvGrpSpPr>
        <p:grpSpPr>
          <a:xfrm>
            <a:off x="1740503" y="450599"/>
            <a:ext cx="5061857" cy="953135"/>
            <a:chOff x="6096000" y="2061026"/>
            <a:chExt cx="5061857" cy="953135"/>
          </a:xfrm>
        </p:grpSpPr>
        <p:sp>
          <p:nvSpPr>
            <p:cNvPr id="55" name="文本框 54"/>
            <p:cNvSpPr txBox="1"/>
            <p:nvPr/>
          </p:nvSpPr>
          <p:spPr>
            <a:xfrm>
              <a:off x="6096000" y="2061026"/>
              <a:ext cx="267208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问题域部分设计</a:t>
              </a:r>
              <a:endParaRPr lang="zh-CN" altLang="en-US" sz="2800" dirty="0">
                <a:solidFill>
                  <a:schemeClr val="accent2"/>
                </a:solidFill>
              </a:endParaRPr>
            </a:p>
            <a:p>
              <a:endParaRPr lang="zh-CN" altLang="en-US" sz="2800" b="1" dirty="0">
                <a:solidFill>
                  <a:schemeClr val="accent2"/>
                </a:solidFill>
              </a:endParaRPr>
            </a:p>
          </p:txBody>
        </p:sp>
        <p:sp>
          <p:nvSpPr>
            <p:cNvPr id="56" name="文本框 55"/>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1+#ppt_w/2"/>
                                          </p:val>
                                        </p:tav>
                                        <p:tav tm="100000">
                                          <p:val>
                                            <p:strVal val="#ppt_x"/>
                                          </p:val>
                                        </p:tav>
                                      </p:tavLst>
                                    </p:anim>
                                    <p:anim calcmode="lin" valueType="num">
                                      <p:cBhvr additive="base">
                                        <p:cTn id="19" dur="500" fill="hold"/>
                                        <p:tgtEl>
                                          <p:spTgt spid="31"/>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1+#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1740503" y="450599"/>
            <a:ext cx="6460490" cy="953135"/>
            <a:chOff x="6096000" y="2061026"/>
            <a:chExt cx="6460490" cy="953135"/>
          </a:xfrm>
        </p:grpSpPr>
        <p:sp>
          <p:nvSpPr>
            <p:cNvPr id="55" name="文本框 54"/>
            <p:cNvSpPr txBox="1"/>
            <p:nvPr/>
          </p:nvSpPr>
          <p:spPr>
            <a:xfrm>
              <a:off x="6096000" y="2061026"/>
              <a:ext cx="6460490" cy="953135"/>
            </a:xfrm>
            <a:prstGeom prst="rect">
              <a:avLst/>
            </a:prstGeom>
            <a:noFill/>
          </p:spPr>
          <p:txBody>
            <a:bodyPr wrap="square" rtlCol="0">
              <a:spAutoFit/>
              <a:scene3d>
                <a:camera prst="orthographicFront"/>
                <a:lightRig rig="threePt" dir="t"/>
              </a:scene3d>
              <a:sp3d contourW="12700"/>
            </a:bodyPr>
            <a:lstStyle/>
            <a:p>
              <a:pPr algn="l"/>
              <a:r>
                <a:rPr lang="zh-CN" altLang="en-US" sz="2800" dirty="0">
                  <a:solidFill>
                    <a:schemeClr val="accent2"/>
                  </a:solidFill>
                  <a:sym typeface="+mn-ea"/>
                </a:rPr>
                <a:t>问题域部分设计</a:t>
              </a:r>
              <a:r>
                <a:rPr lang="en-US" altLang="zh-CN" sz="2800" dirty="0">
                  <a:solidFill>
                    <a:schemeClr val="accent2"/>
                  </a:solidFill>
                  <a:sym typeface="+mn-ea"/>
                </a:rPr>
                <a:t>-</a:t>
              </a:r>
              <a:r>
                <a:rPr lang="zh-CN" altLang="en-US" sz="2800" dirty="0">
                  <a:solidFill>
                    <a:schemeClr val="accent2"/>
                  </a:solidFill>
                  <a:sym typeface="+mn-ea"/>
                </a:rPr>
                <a:t>用户查询预约功能</a:t>
              </a:r>
              <a:endParaRPr lang="zh-CN" altLang="en-US" sz="2800" dirty="0">
                <a:solidFill>
                  <a:schemeClr val="accent2"/>
                </a:solidFill>
              </a:endParaRPr>
            </a:p>
            <a:p>
              <a:endParaRPr lang="zh-CN" altLang="en-US" sz="2800" b="1" dirty="0">
                <a:solidFill>
                  <a:schemeClr val="accent2"/>
                </a:solidFill>
              </a:endParaRPr>
            </a:p>
          </p:txBody>
        </p:sp>
        <p:sp>
          <p:nvSpPr>
            <p:cNvPr id="56" name="文本框 55"/>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pic>
        <p:nvPicPr>
          <p:cNvPr id="4" name="图片 3" descr="屏幕截图(759)"/>
          <p:cNvPicPr>
            <a:picLocks noChangeAspect="1"/>
          </p:cNvPicPr>
          <p:nvPr/>
        </p:nvPicPr>
        <p:blipFill>
          <a:blip r:embed="rId1"/>
          <a:srcRect l="12224" t="16759" r="28792" b="10815"/>
          <a:stretch>
            <a:fillRect/>
          </a:stretch>
        </p:blipFill>
        <p:spPr>
          <a:xfrm>
            <a:off x="1617345" y="0"/>
            <a:ext cx="10013950" cy="6916420"/>
          </a:xfrm>
          <a:prstGeom prst="rect">
            <a:avLst/>
          </a:prstGeom>
        </p:spPr>
      </p:pic>
      <p:sp>
        <p:nvSpPr>
          <p:cNvPr id="5" name="文本框 4"/>
          <p:cNvSpPr txBox="1"/>
          <p:nvPr/>
        </p:nvSpPr>
        <p:spPr>
          <a:xfrm>
            <a:off x="111125" y="2034540"/>
            <a:ext cx="4114800" cy="817245"/>
          </a:xfrm>
          <a:prstGeom prst="rect">
            <a:avLst/>
          </a:prstGeom>
          <a:noFill/>
        </p:spPr>
        <p:txBody>
          <a:bodyPr wrap="square" rtlCol="0">
            <a:noAutofit/>
          </a:bodyPr>
          <a:p>
            <a:r>
              <a:rPr lang="zh-CN" altLang="en-US"/>
              <a:t>用户查询设施</a:t>
            </a:r>
            <a:r>
              <a:rPr lang="zh-CN" altLang="en-US"/>
              <a:t>及</a:t>
            </a:r>
            <a:endParaRPr lang="zh-CN" altLang="en-US"/>
          </a:p>
          <a:p>
            <a:r>
              <a:rPr lang="zh-CN" altLang="en-US"/>
              <a:t>预约</a:t>
            </a:r>
            <a:r>
              <a:rPr lang="zh-CN" altLang="en-US"/>
              <a:t>功能</a:t>
            </a:r>
            <a:endParaRPr lang="zh-CN" altLang="en-US"/>
          </a:p>
          <a:p>
            <a:endParaRPr lang="zh-CN" altLang="en-US"/>
          </a:p>
          <a:p>
            <a:r>
              <a:rPr lang="zh-CN" altLang="en-US"/>
              <a:t>用户管理</a:t>
            </a:r>
            <a:r>
              <a:rPr lang="zh-CN" altLang="en-US"/>
              <a:t>功能</a:t>
            </a:r>
            <a:endParaRPr lang="zh-CN" altLang="en-US"/>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1740503" y="450599"/>
            <a:ext cx="5061857" cy="953135"/>
            <a:chOff x="6096000" y="2061026"/>
            <a:chExt cx="5061857" cy="953135"/>
          </a:xfrm>
        </p:grpSpPr>
        <p:sp>
          <p:nvSpPr>
            <p:cNvPr id="55" name="文本框 54"/>
            <p:cNvSpPr txBox="1"/>
            <p:nvPr/>
          </p:nvSpPr>
          <p:spPr>
            <a:xfrm>
              <a:off x="6096000" y="2061026"/>
              <a:ext cx="2672080" cy="953135"/>
            </a:xfrm>
            <a:prstGeom prst="rect">
              <a:avLst/>
            </a:prstGeom>
            <a:noFill/>
          </p:spPr>
          <p:txBody>
            <a:bodyPr wrap="none" rtlCol="0">
              <a:spAutoFit/>
              <a:scene3d>
                <a:camera prst="orthographicFront"/>
                <a:lightRig rig="threePt" dir="t"/>
              </a:scene3d>
              <a:sp3d contourW="12700"/>
            </a:bodyPr>
            <a:lstStyle/>
            <a:p>
              <a:pPr algn="l"/>
              <a:r>
                <a:rPr lang="zh-CN" altLang="en-US" sz="2800" dirty="0">
                  <a:solidFill>
                    <a:schemeClr val="accent2"/>
                  </a:solidFill>
                  <a:sym typeface="+mn-ea"/>
                </a:rPr>
                <a:t>问题域部分设计</a:t>
              </a:r>
              <a:endParaRPr lang="zh-CN" altLang="en-US" sz="2800" dirty="0">
                <a:solidFill>
                  <a:schemeClr val="accent2"/>
                </a:solidFill>
              </a:endParaRPr>
            </a:p>
            <a:p>
              <a:endParaRPr lang="zh-CN" altLang="en-US" sz="2800" b="1" dirty="0">
                <a:solidFill>
                  <a:schemeClr val="accent2"/>
                </a:solidFill>
              </a:endParaRPr>
            </a:p>
          </p:txBody>
        </p:sp>
        <p:sp>
          <p:nvSpPr>
            <p:cNvPr id="56" name="文本框 55"/>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sp>
        <p:nvSpPr>
          <p:cNvPr id="2" name="文本框 1"/>
          <p:cNvSpPr txBox="1"/>
          <p:nvPr/>
        </p:nvSpPr>
        <p:spPr>
          <a:xfrm>
            <a:off x="121285" y="1800225"/>
            <a:ext cx="598170" cy="922020"/>
          </a:xfrm>
          <a:prstGeom prst="rect">
            <a:avLst/>
          </a:prstGeom>
          <a:noFill/>
        </p:spPr>
        <p:txBody>
          <a:bodyPr wrap="square" rtlCol="0">
            <a:spAutoFit/>
          </a:bodyPr>
          <a:p>
            <a:r>
              <a:rPr lang="zh-CN" altLang="en-US"/>
              <a:t>情况</a:t>
            </a:r>
            <a:r>
              <a:rPr lang="zh-CN" altLang="en-US"/>
              <a:t>一</a:t>
            </a:r>
            <a:endParaRPr lang="zh-CN" altLang="en-US"/>
          </a:p>
        </p:txBody>
      </p:sp>
      <p:pic>
        <p:nvPicPr>
          <p:cNvPr id="3" name="图片 2" descr="屏幕截图(760)"/>
          <p:cNvPicPr>
            <a:picLocks noChangeAspect="1"/>
          </p:cNvPicPr>
          <p:nvPr/>
        </p:nvPicPr>
        <p:blipFill>
          <a:blip r:embed="rId1"/>
          <a:srcRect l="12141" t="26250" r="50755" b="25009"/>
          <a:stretch>
            <a:fillRect/>
          </a:stretch>
        </p:blipFill>
        <p:spPr>
          <a:xfrm>
            <a:off x="1439545" y="0"/>
            <a:ext cx="9279255" cy="6856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ISPRING_PRESENTATION_TITLE" val="PowerPoint 演示文稿"/>
  <p:tag name="KSO_WPP_MARK_KEY" val="99372851-fbca-46d2-b7cb-08ff8d8d76b2"/>
  <p:tag name="COMMONDATA" val="eyJoZGlkIjoiMWMwYjhkOTJiYWQwYTViOGExOGMxYWMwNzIyNzAxNTc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MH" val="20170726164042"/>
  <p:tag name="MH_LIBRARY" val="GRAPHIC"/>
  <p:tag name="MH_TYPE" val="Other"/>
  <p:tag name="MH_ORDER" val="2"/>
</p:tagLst>
</file>

<file path=ppt/tags/tag4.xml><?xml version="1.0" encoding="utf-8"?>
<p:tagLst xmlns:p="http://schemas.openxmlformats.org/presentationml/2006/main">
  <p:tag name="MH" val="20170726164042"/>
  <p:tag name="MH_LIBRARY" val="GRAPHIC"/>
  <p:tag name="MH_TYPE" val="Other"/>
  <p:tag name="MH_ORDER" val="4"/>
</p:tagLst>
</file>

<file path=ppt/tags/tag5.xml><?xml version="1.0" encoding="utf-8"?>
<p:tagLst xmlns:p="http://schemas.openxmlformats.org/presentationml/2006/main">
  <p:tag name="MH_TYPE" val="#NeiR#"/>
  <p:tag name="MH_NUMBER" val="2"/>
  <p:tag name="MH_CATEGORY" val="#TuWHP#"/>
  <p:tag name="MH_LAYOUT" val="SubTitleText"/>
  <p:tag name="MH" val="20170726164042"/>
  <p:tag name="MH_LIBRARY" val="GRAPHIC"/>
</p:tagLst>
</file>

<file path=ppt/tags/tag6.xml><?xml version="1.0" encoding="utf-8"?>
<p:tagLst xmlns:p="http://schemas.openxmlformats.org/presentationml/2006/main">
  <p:tag name="KSO_WM_UNIT_PLACING_PICTURE_USER_VIEWPORT" val="{&quot;height&quot;:9184,&quot;width&quot;:9232}"/>
</p:tagLst>
</file>

<file path=ppt/tags/tag7.xml><?xml version="1.0" encoding="utf-8"?>
<p:tagLst xmlns:p="http://schemas.openxmlformats.org/presentationml/2006/main">
  <p:tag name="MH_TYPE" val="#NeiR#"/>
  <p:tag name="MH_NUMBER" val="5"/>
  <p:tag name="MH_CATEGORY" val="#YinZJG#"/>
  <p:tag name="MH_LAYOUT" val="TitleSubTitleText"/>
  <p:tag name="MH" val="20170726163740"/>
  <p:tag name="MH_LIBRARY" val="GRAPHIC"/>
</p:tagLst>
</file>

<file path=ppt/tags/tag8.xml><?xml version="1.0" encoding="utf-8"?>
<p:tagLst xmlns:p="http://schemas.openxmlformats.org/presentationml/2006/main">
  <p:tag name="MH_TYPE" val="#NeiR#"/>
  <p:tag name="MH_NUMBER" val="2"/>
  <p:tag name="MH_CATEGORY" val="#YinZJG#"/>
  <p:tag name="MH_LAYOUT" val="TitleSubTitleText"/>
  <p:tag name="MH" val="20170726163659"/>
  <p:tag name="MH_LIBRARY" val="GRAPHIC"/>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2728</Words>
  <Application>WPS 演示</Application>
  <PresentationFormat>宽屏</PresentationFormat>
  <Paragraphs>270</Paragraphs>
  <Slides>35</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Arial</vt:lpstr>
      <vt:lpstr>宋体</vt:lpstr>
      <vt:lpstr>Wingdings</vt:lpstr>
      <vt:lpstr>微软雅黑</vt:lpstr>
      <vt:lpstr>时尚中黑简体</vt:lpstr>
      <vt:lpstr>黑体</vt:lpstr>
      <vt:lpstr>经典综艺体简</vt:lpstr>
      <vt:lpstr>Arial Unicode MS</vt:lpstr>
      <vt:lpstr>等线</vt:lpstr>
      <vt:lpstr>Arial Narrow</vt:lpstr>
      <vt:lpstr>Calibri</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SOBER and FXXK IT</cp:lastModifiedBy>
  <cp:revision>140</cp:revision>
  <dcterms:created xsi:type="dcterms:W3CDTF">2017-09-22T08:16:00Z</dcterms:created>
  <dcterms:modified xsi:type="dcterms:W3CDTF">2023-07-01T13:44:18Z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707306D8853D437AB625CDC123EE1CBD_12</vt:lpwstr>
  </property>
  <property fmtid="{D5CDD505-2E9C-101B-9397-08002B2CF9AE}" pid="3" name="KSOProductBuildVer">
    <vt:lpwstr>2052-11.1.0.14309</vt:lpwstr>
  </property>
</Properties>
</file>